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5" r:id="rId3"/>
    <p:sldId id="257" r:id="rId4"/>
    <p:sldId id="325" r:id="rId5"/>
    <p:sldId id="326" r:id="rId6"/>
    <p:sldId id="327" r:id="rId7"/>
    <p:sldId id="328" r:id="rId8"/>
    <p:sldId id="329" r:id="rId9"/>
    <p:sldId id="344" r:id="rId10"/>
    <p:sldId id="266" r:id="rId11"/>
    <p:sldId id="264" r:id="rId12"/>
    <p:sldId id="262" r:id="rId13"/>
    <p:sldId id="268" r:id="rId14"/>
    <p:sldId id="269" r:id="rId15"/>
    <p:sldId id="352" r:id="rId16"/>
    <p:sldId id="270" r:id="rId17"/>
    <p:sldId id="351" r:id="rId18"/>
    <p:sldId id="271" r:id="rId19"/>
    <p:sldId id="258" r:id="rId20"/>
    <p:sldId id="347" r:id="rId21"/>
    <p:sldId id="353" r:id="rId22"/>
    <p:sldId id="349" r:id="rId23"/>
    <p:sldId id="350" r:id="rId24"/>
    <p:sldId id="259" r:id="rId25"/>
    <p:sldId id="348" r:id="rId26"/>
    <p:sldId id="345" r:id="rId27"/>
    <p:sldId id="358" r:id="rId28"/>
    <p:sldId id="359" r:id="rId29"/>
    <p:sldId id="267" r:id="rId30"/>
    <p:sldId id="260" r:id="rId31"/>
    <p:sldId id="357" r:id="rId32"/>
    <p:sldId id="346" r:id="rId33"/>
    <p:sldId id="263" r:id="rId34"/>
    <p:sldId id="261" r:id="rId35"/>
  </p:sldIdLst>
  <p:sldSz cx="9144000" cy="6858000" type="screen4x3"/>
  <p:notesSz cx="6858000" cy="9144000"/>
  <p:defaultTextStyle>
    <a:defPPr>
      <a:defRPr lang="en-A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8C6C8-F9E7-4040-B99C-DB9B59FA72DD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7BE0D-6734-D94A-A817-72BA79BFB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If we look at it in more detail,</a:t>
            </a:r>
            <a:r>
              <a:rPr lang="en-US" baseline="0" dirty="0"/>
              <a:t> starting with the Vegetable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C1E4F-CD0F-FD4E-805F-4D86F810BF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9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B52D1-649B-AE4D-A13C-AC2E749FC562}" type="datetimeFigureOut">
              <a:rPr lang="en-AU" smtClean="0"/>
              <a:pPr/>
              <a:t>22/2/21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F8712-E6E8-0243-80E2-CD13C3CE86E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jpg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23.jpe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3.jpg"/><Relationship Id="rId10" Type="http://schemas.openxmlformats.org/officeDocument/2006/relationships/image" Target="../media/image3.png"/><Relationship Id="rId4" Type="http://schemas.openxmlformats.org/officeDocument/2006/relationships/image" Target="../media/image42.jpg"/><Relationship Id="rId9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feet and a football ball on a field&#10;&#10;Description automatically generated with medium confidence">
            <a:extLst>
              <a:ext uri="{FF2B5EF4-FFF2-40B4-BE49-F238E27FC236}">
                <a16:creationId xmlns:a16="http://schemas.microsoft.com/office/drawing/2014/main" id="{7624969B-FE70-BF4F-A38E-7D7D77630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930" y="0"/>
            <a:ext cx="11736968" cy="6858000"/>
          </a:xfrm>
          <a:prstGeom prst="rect">
            <a:avLst/>
          </a:prstGeom>
        </p:spPr>
      </p:pic>
      <p:pic>
        <p:nvPicPr>
          <p:cNvPr id="9" name="Picture 8" descr="Sportrition-Blue.png">
            <a:extLst>
              <a:ext uri="{FF2B5EF4-FFF2-40B4-BE49-F238E27FC236}">
                <a16:creationId xmlns:a16="http://schemas.microsoft.com/office/drawing/2014/main" id="{90112FC2-4601-7442-9AB1-6D6D93BD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160" y="236028"/>
            <a:ext cx="5350789" cy="102371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961B31C8-6DA2-0B45-9A12-88F33DBA0C52}"/>
              </a:ext>
            </a:extLst>
          </p:cNvPr>
          <p:cNvSpPr txBox="1">
            <a:spLocks/>
          </p:cNvSpPr>
          <p:nvPr/>
        </p:nvSpPr>
        <p:spPr>
          <a:xfrm>
            <a:off x="856087" y="4433888"/>
            <a:ext cx="746830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000" b="1" dirty="0">
                <a:solidFill>
                  <a:schemeClr val="bg1"/>
                </a:solidFill>
                <a:latin typeface="Helvetica Light"/>
                <a:cs typeface="Helvetica Light"/>
              </a:rPr>
              <a:t>Erica Stephens</a:t>
            </a:r>
            <a:br>
              <a:rPr lang="en-AU" sz="30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AU" sz="2600" dirty="0">
                <a:solidFill>
                  <a:schemeClr val="bg1"/>
                </a:solidFill>
                <a:latin typeface="Helvetica Light"/>
                <a:cs typeface="Helvetica Light"/>
              </a:rPr>
              <a:t>Accredited Sports Dietitian</a:t>
            </a:r>
            <a:br>
              <a:rPr lang="en-AU" sz="30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AU" sz="2200" i="1" dirty="0" err="1">
                <a:solidFill>
                  <a:schemeClr val="bg1"/>
                </a:solidFill>
                <a:latin typeface="Helvetica Light"/>
                <a:cs typeface="Helvetica Light"/>
              </a:rPr>
              <a:t>BAppSc</a:t>
            </a:r>
            <a:r>
              <a:rPr lang="en-AU" sz="2200" i="1" dirty="0">
                <a:solidFill>
                  <a:schemeClr val="bg1"/>
                </a:solidFill>
                <a:latin typeface="Helvetica Light"/>
                <a:cs typeface="Helvetica Light"/>
              </a:rPr>
              <a:t>, </a:t>
            </a:r>
            <a:r>
              <a:rPr lang="en-AU" sz="2200" i="1" dirty="0" err="1">
                <a:solidFill>
                  <a:schemeClr val="bg1"/>
                </a:solidFill>
                <a:latin typeface="Helvetica Light"/>
                <a:cs typeface="Helvetica Light"/>
              </a:rPr>
              <a:t>MNutrDiet</a:t>
            </a:r>
            <a:r>
              <a:rPr lang="en-AU" sz="2200" i="1" dirty="0">
                <a:solidFill>
                  <a:schemeClr val="bg1"/>
                </a:solidFill>
                <a:latin typeface="Helvetica Light"/>
                <a:cs typeface="Helvetica Light"/>
              </a:rPr>
              <a:t>, IOC Dip Sport </a:t>
            </a:r>
            <a:r>
              <a:rPr lang="en-AU" sz="2200" i="1" dirty="0" err="1">
                <a:solidFill>
                  <a:schemeClr val="bg1"/>
                </a:solidFill>
                <a:latin typeface="Helvetica Light"/>
                <a:cs typeface="Helvetica Light"/>
              </a:rPr>
              <a:t>Nutr</a:t>
            </a:r>
            <a:endParaRPr lang="en-AU" sz="2200" i="1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A50A4C-286B-724F-A5CC-1167C72FD2CD}"/>
              </a:ext>
            </a:extLst>
          </p:cNvPr>
          <p:cNvSpPr txBox="1">
            <a:spLocks/>
          </p:cNvSpPr>
          <p:nvPr/>
        </p:nvSpPr>
        <p:spPr>
          <a:xfrm>
            <a:off x="-1023926" y="2774567"/>
            <a:ext cx="111729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j-ea"/>
                <a:cs typeface="Helvetica Light"/>
              </a:rPr>
              <a:t>NUTRITION</a:t>
            </a:r>
            <a:r>
              <a:rPr kumimoji="0" lang="en-AU" sz="5800" b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j-ea"/>
                <a:cs typeface="Helvetica Light"/>
              </a:rPr>
              <a:t> FOR SOCCER</a:t>
            </a:r>
            <a:endParaRPr kumimoji="0" lang="en-AU" sz="5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6621823-A495-1C4D-AFB9-16E9AA18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ple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8" y="0"/>
            <a:ext cx="6858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Helvetica Light"/>
                <a:cs typeface="Helvetica Light"/>
              </a:rPr>
              <a:t>Foundation for Success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11" name="Picture 10" descr="green t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701" y="3519635"/>
            <a:ext cx="833724" cy="961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8D6EE-39B4-5741-AEB0-1B2A854F9DE7}"/>
              </a:ext>
            </a:extLst>
          </p:cNvPr>
          <p:cNvSpPr txBox="1"/>
          <p:nvPr/>
        </p:nvSpPr>
        <p:spPr>
          <a:xfrm>
            <a:off x="5382081" y="4804419"/>
            <a:ext cx="188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Adequate quantities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04EF17D-ACEC-B94C-99E4-8CD0F49DF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Nutrients in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AU" sz="2800" b="1" dirty="0">
                <a:latin typeface="Helvetica Light"/>
                <a:cs typeface="Helvetica Light"/>
              </a:rPr>
              <a:t>Fuel for the muscle: </a:t>
            </a:r>
            <a:r>
              <a:rPr lang="en-AU" sz="2800" b="1" i="1" dirty="0">
                <a:latin typeface="Helvetica Light"/>
                <a:cs typeface="Helvetica Light"/>
              </a:rPr>
              <a:t>carbohydrate</a:t>
            </a:r>
            <a:r>
              <a:rPr lang="en-AU" sz="2800" b="1" dirty="0">
                <a:latin typeface="Helvetica Light"/>
                <a:cs typeface="Helvetica Light"/>
              </a:rPr>
              <a:t>:</a:t>
            </a:r>
            <a:br>
              <a:rPr lang="en-AU" sz="2400" b="1" dirty="0">
                <a:latin typeface="Helvetica Light"/>
                <a:cs typeface="Helvetica Light"/>
              </a:rPr>
            </a:br>
            <a:r>
              <a:rPr lang="en-AU" sz="2400" b="1" dirty="0">
                <a:latin typeface="Helvetica Light"/>
                <a:cs typeface="Helvetica Light"/>
              </a:rPr>
              <a:t>From the grains &amp; cereals and fruit food groups</a:t>
            </a:r>
            <a:br>
              <a:rPr lang="en-AU" sz="2400" dirty="0">
                <a:latin typeface="Helvetica Light"/>
                <a:cs typeface="Helvetica Light"/>
              </a:rPr>
            </a:br>
            <a:r>
              <a:rPr lang="en-AU" sz="2400" dirty="0">
                <a:latin typeface="Helvetica Light"/>
                <a:cs typeface="Helvetica Light"/>
              </a:rPr>
              <a:t>- e.g. bread, cereal, crackers, muesli, oats, rice, couscous, quinoa, noodles, pasta, fruit</a:t>
            </a:r>
          </a:p>
          <a:p>
            <a:pPr>
              <a:buNone/>
            </a:pPr>
            <a:endParaRPr lang="en-AU" sz="2400" dirty="0">
              <a:latin typeface="Helvetica Light"/>
              <a:cs typeface="Helvetica Light"/>
            </a:endParaRPr>
          </a:p>
          <a:p>
            <a:pPr>
              <a:buNone/>
            </a:pPr>
            <a:r>
              <a:rPr lang="en-AU" sz="2800" b="1" dirty="0">
                <a:latin typeface="Helvetica Light"/>
                <a:cs typeface="Helvetica Light"/>
              </a:rPr>
              <a:t>Repair of the muscle: </a:t>
            </a:r>
            <a:r>
              <a:rPr lang="en-AU" sz="2800" b="1" i="1" dirty="0">
                <a:latin typeface="Helvetica Light"/>
                <a:cs typeface="Helvetica Light"/>
              </a:rPr>
              <a:t>protein</a:t>
            </a:r>
            <a:br>
              <a:rPr lang="en-AU" sz="2400" b="1" i="1" dirty="0">
                <a:latin typeface="Helvetica Light"/>
                <a:cs typeface="Helvetica Light"/>
              </a:rPr>
            </a:br>
            <a:r>
              <a:rPr lang="en-AU" sz="2400" b="1" dirty="0">
                <a:latin typeface="Helvetica Light"/>
                <a:cs typeface="Helvetica Light"/>
              </a:rPr>
              <a:t>From the meat/meat alternatives and dairy food groups</a:t>
            </a:r>
            <a:br>
              <a:rPr lang="en-AU" sz="2400" dirty="0">
                <a:latin typeface="Helvetica Light"/>
                <a:cs typeface="Helvetica Light"/>
              </a:rPr>
            </a:br>
            <a:r>
              <a:rPr lang="en-AU" sz="2400" dirty="0">
                <a:latin typeface="Helvetica Light"/>
                <a:cs typeface="Helvetica Light"/>
              </a:rPr>
              <a:t>- e.g. red meats, fish, poultry (chicken and turkey), dairy (milk, yoghurt, cheese), tofu, lentils/beans.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7A373C-8E26-BE46-8213-2DE179B2B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4737"/>
            <a:ext cx="8229600" cy="483213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AU" b="1" dirty="0">
                <a:latin typeface="Helvetica Light"/>
                <a:cs typeface="Helvetica Light"/>
              </a:rPr>
              <a:t>Pre-training/game: carbohydrate based foods: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muesli bars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fruit and yoghurt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sandwich, wrap or toast w/ honey &amp; banana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raisin toast with ricotta 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</a:t>
            </a:r>
            <a:r>
              <a:rPr lang="en-AU" dirty="0" err="1">
                <a:latin typeface="Helvetica Light"/>
                <a:cs typeface="Helvetica Light"/>
              </a:rPr>
              <a:t>weet-bix</a:t>
            </a:r>
            <a:r>
              <a:rPr lang="en-AU" dirty="0">
                <a:latin typeface="Helvetica Light"/>
                <a:cs typeface="Helvetica Light"/>
              </a:rPr>
              <a:t> or muesli with milk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popcorn, pretzels, rice crackers</a:t>
            </a:r>
          </a:p>
          <a:p>
            <a:pPr>
              <a:buNone/>
            </a:pPr>
            <a:endParaRPr lang="en-AU" dirty="0">
              <a:latin typeface="Helvetica Light"/>
              <a:cs typeface="Helvetica Light"/>
            </a:endParaRPr>
          </a:p>
          <a:p>
            <a:pPr>
              <a:buNone/>
            </a:pPr>
            <a:r>
              <a:rPr lang="en-AU" b="1" dirty="0">
                <a:latin typeface="Helvetica Light"/>
                <a:cs typeface="Helvetica Light"/>
              </a:rPr>
              <a:t>Post-training/game: carbohydrate + protein: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fruit and yoghurt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</a:t>
            </a:r>
            <a:r>
              <a:rPr lang="en-AU" dirty="0" err="1">
                <a:latin typeface="Helvetica Light"/>
                <a:cs typeface="Helvetica Light"/>
              </a:rPr>
              <a:t>weet-bix</a:t>
            </a:r>
            <a:r>
              <a:rPr lang="en-AU" dirty="0">
                <a:latin typeface="Helvetica Light"/>
                <a:cs typeface="Helvetica Light"/>
              </a:rPr>
              <a:t> or muesli and milk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chocolate milk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baked beans on toast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cheese on toast or cheese sandwich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chicken, rice, vegetable </a:t>
            </a:r>
            <a:r>
              <a:rPr lang="en-AU" dirty="0" err="1">
                <a:latin typeface="Helvetica Light"/>
                <a:cs typeface="Helvetica Light"/>
              </a:rPr>
              <a:t>stirfry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spaghetti bolognaise (pasta, lean mince, side salad)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fish, couscous and salad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DBCCAED-27A7-FE40-B00E-37ADED03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1869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Pre-training					  Post-training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5" name="Picture 4" descr="raisin toast.jpg">
            <a:extLst>
              <a:ext uri="{FF2B5EF4-FFF2-40B4-BE49-F238E27FC236}">
                <a16:creationId xmlns:a16="http://schemas.microsoft.com/office/drawing/2014/main" id="{F3674055-CE82-2F4A-8152-E4CD2FA3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44109"/>
            <a:ext cx="1895189" cy="1895189"/>
          </a:xfrm>
          <a:prstGeom prst="rect">
            <a:avLst/>
          </a:prstGeom>
        </p:spPr>
      </p:pic>
      <p:pic>
        <p:nvPicPr>
          <p:cNvPr id="6" name="Picture 5" descr="banana.jpg">
            <a:extLst>
              <a:ext uri="{FF2B5EF4-FFF2-40B4-BE49-F238E27FC236}">
                <a16:creationId xmlns:a16="http://schemas.microsoft.com/office/drawing/2014/main" id="{4F1CB07B-D3CF-084A-9F97-3A66B82D2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389" y="2273338"/>
            <a:ext cx="1636730" cy="1636730"/>
          </a:xfrm>
          <a:prstGeom prst="rect">
            <a:avLst/>
          </a:prstGeom>
        </p:spPr>
      </p:pic>
      <p:pic>
        <p:nvPicPr>
          <p:cNvPr id="8" name="Picture 7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7D71E216-7364-A640-9D16-2E6D9F8CC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76" y="2546131"/>
            <a:ext cx="1658664" cy="1658664"/>
          </a:xfrm>
          <a:prstGeom prst="rect">
            <a:avLst/>
          </a:prstGeom>
        </p:spPr>
      </p:pic>
      <p:pic>
        <p:nvPicPr>
          <p:cNvPr id="10" name="Picture 9" descr="A picture containing food, vegetable, salad, dish&#10;&#10;Description automatically generated">
            <a:extLst>
              <a:ext uri="{FF2B5EF4-FFF2-40B4-BE49-F238E27FC236}">
                <a16:creationId xmlns:a16="http://schemas.microsoft.com/office/drawing/2014/main" id="{B5E17D38-71F3-4443-B7BF-CBBE093C2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384" y="2986802"/>
            <a:ext cx="1340225" cy="92326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4706CBA-F351-C946-BE03-73DA76F90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9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1869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Pre-training					  Post-training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9545CF28-4166-6744-92C0-0EF07535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97" y="2547172"/>
            <a:ext cx="2571243" cy="1343682"/>
          </a:xfrm>
          <a:prstGeom prst="rect">
            <a:avLst/>
          </a:prstGeom>
        </p:spPr>
      </p:pic>
      <p:pic>
        <p:nvPicPr>
          <p:cNvPr id="12" name="Picture 11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B4123AAD-5B7B-CC40-9B24-A4639138E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12" y="2406488"/>
            <a:ext cx="2446502" cy="162504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541256-25B9-BF4C-A866-4CCE44A98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5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1869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Pre-training					  Post-training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11A40503-7A26-E145-A806-6A83147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80" y="1751779"/>
            <a:ext cx="2490952" cy="2490952"/>
          </a:xfrm>
          <a:prstGeom prst="rect">
            <a:avLst/>
          </a:prstGeom>
        </p:spPr>
      </p:pic>
      <p:pic>
        <p:nvPicPr>
          <p:cNvPr id="8" name="Picture 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310930F-2DD0-5D47-A0DC-169AE4C6E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01" y="2364582"/>
            <a:ext cx="3252952" cy="1626476"/>
          </a:xfrm>
          <a:prstGeom prst="rect">
            <a:avLst/>
          </a:prstGeom>
        </p:spPr>
      </p:pic>
      <p:pic>
        <p:nvPicPr>
          <p:cNvPr id="11" name="Picture 10" descr="A picture containing food, vegetable, salad, dish&#10;&#10;Description automatically generated">
            <a:extLst>
              <a:ext uri="{FF2B5EF4-FFF2-40B4-BE49-F238E27FC236}">
                <a16:creationId xmlns:a16="http://schemas.microsoft.com/office/drawing/2014/main" id="{548D67F8-6048-FF4C-8D14-58029E9F9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853" y="2746981"/>
            <a:ext cx="1340225" cy="92326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392685-42CF-4041-B96C-1F3C91264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game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9988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Pre-game		  Half-time	      Post-game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8" name="Picture 7" descr="A picture containing red&#10;&#10;Description automatically generated">
            <a:extLst>
              <a:ext uri="{FF2B5EF4-FFF2-40B4-BE49-F238E27FC236}">
                <a16:creationId xmlns:a16="http://schemas.microsoft.com/office/drawing/2014/main" id="{426C069F-2A64-FE4D-B677-FCE4BF63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65" y="2763154"/>
            <a:ext cx="1473638" cy="1473638"/>
          </a:xfrm>
          <a:prstGeom prst="rect">
            <a:avLst/>
          </a:prstGeom>
        </p:spPr>
      </p:pic>
      <p:pic>
        <p:nvPicPr>
          <p:cNvPr id="11" name="Picture 10" descr="A picture containing bottle, beverage&#10;&#10;Description automatically generated">
            <a:extLst>
              <a:ext uri="{FF2B5EF4-FFF2-40B4-BE49-F238E27FC236}">
                <a16:creationId xmlns:a16="http://schemas.microsoft.com/office/drawing/2014/main" id="{598A17A3-AE94-7642-A17C-DD463C6B0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614" y="2032931"/>
            <a:ext cx="1928648" cy="1928648"/>
          </a:xfrm>
          <a:prstGeom prst="rect">
            <a:avLst/>
          </a:prstGeom>
        </p:spPr>
      </p:pic>
      <p:pic>
        <p:nvPicPr>
          <p:cNvPr id="16" name="Picture 15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306F0B9D-BD4E-A045-89D2-F201C77DD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992" y="1808054"/>
            <a:ext cx="1554983" cy="1554983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1076232D-D0A6-A045-99DE-DE2932413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615" y="2427506"/>
            <a:ext cx="1244600" cy="1612900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818CECD-794A-9946-A68E-9A2A3F83C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481" y="3420158"/>
            <a:ext cx="1210004" cy="1210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5B364-1ADA-2A42-ABD6-140660F650D3}"/>
              </a:ext>
            </a:extLst>
          </p:cNvPr>
          <p:cNvSpPr txBox="1"/>
          <p:nvPr/>
        </p:nvSpPr>
        <p:spPr>
          <a:xfrm>
            <a:off x="916998" y="305966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57811B0-A26F-9D41-BBD4-2C987B3AC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1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game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4378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Pre-game	     	 Half-time	       Post-game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6" name="Picture 5" descr="A close - up of a fruit&#10;&#10;Description automatically generated with medium confidence">
            <a:extLst>
              <a:ext uri="{FF2B5EF4-FFF2-40B4-BE49-F238E27FC236}">
                <a16:creationId xmlns:a16="http://schemas.microsoft.com/office/drawing/2014/main" id="{548D7FAE-A8AD-BC4F-A0F0-80ED1E7F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723" y="2539179"/>
            <a:ext cx="1422400" cy="1422400"/>
          </a:xfrm>
          <a:prstGeom prst="rect">
            <a:avLst/>
          </a:prstGeom>
        </p:spPr>
      </p:pic>
      <p:pic>
        <p:nvPicPr>
          <p:cNvPr id="11" name="Picture 10" descr="A picture containing bottle, beverage&#10;&#10;Description automatically generated">
            <a:extLst>
              <a:ext uri="{FF2B5EF4-FFF2-40B4-BE49-F238E27FC236}">
                <a16:creationId xmlns:a16="http://schemas.microsoft.com/office/drawing/2014/main" id="{598A17A3-AE94-7642-A17C-DD463C6B0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614" y="2032931"/>
            <a:ext cx="1928648" cy="1928648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46C015B-370D-244F-BFF1-7D2A8791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419" y="2387217"/>
            <a:ext cx="1726324" cy="1726324"/>
          </a:xfrm>
          <a:prstGeom prst="rect">
            <a:avLst/>
          </a:prstGeom>
        </p:spPr>
      </p:pic>
      <p:pic>
        <p:nvPicPr>
          <p:cNvPr id="10" name="Picture 9" descr="A picture containing banana, indoor, sliced, board&#10;&#10;Description automatically generated">
            <a:extLst>
              <a:ext uri="{FF2B5EF4-FFF2-40B4-BE49-F238E27FC236}">
                <a16:creationId xmlns:a16="http://schemas.microsoft.com/office/drawing/2014/main" id="{754D6DA1-D9B5-724F-92D6-03E5C64C4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51998"/>
            <a:ext cx="1419241" cy="1574362"/>
          </a:xfrm>
          <a:prstGeom prst="rect">
            <a:avLst/>
          </a:prstGeom>
        </p:spPr>
      </p:pic>
      <p:pic>
        <p:nvPicPr>
          <p:cNvPr id="14" name="Picture 13" descr="A picture containing banana, indoor, sliced, board&#10;&#10;Description automatically generated">
            <a:extLst>
              <a:ext uri="{FF2B5EF4-FFF2-40B4-BE49-F238E27FC236}">
                <a16:creationId xmlns:a16="http://schemas.microsoft.com/office/drawing/2014/main" id="{33B527F0-C44F-2043-9706-1B33E4CD0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17" y="1775181"/>
            <a:ext cx="1419241" cy="1574362"/>
          </a:xfrm>
          <a:prstGeom prst="rect">
            <a:avLst/>
          </a:prstGeom>
        </p:spPr>
      </p:pic>
      <p:pic>
        <p:nvPicPr>
          <p:cNvPr id="8" name="Picture 7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99A82B30-B093-ED40-92F3-C1CCA1C80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668" y="3402341"/>
            <a:ext cx="1422400" cy="142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45F764-A738-DB4F-94B4-85925BA5A24B}"/>
              </a:ext>
            </a:extLst>
          </p:cNvPr>
          <p:cNvSpPr txBox="1"/>
          <p:nvPr/>
        </p:nvSpPr>
        <p:spPr>
          <a:xfrm>
            <a:off x="694966" y="332636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EDD8412-6482-DB48-AE3C-213A68531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8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Sport specific nutrition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game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22879"/>
            <a:ext cx="8229600" cy="6174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dirty="0">
                <a:latin typeface="Helvetica Light"/>
                <a:cs typeface="Helvetica Light"/>
              </a:rPr>
              <a:t>   Pre-game		  Half-time	      Post-game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5" name="Picture 4" descr="fruit puree.png">
            <a:extLst>
              <a:ext uri="{FF2B5EF4-FFF2-40B4-BE49-F238E27FC236}">
                <a16:creationId xmlns:a16="http://schemas.microsoft.com/office/drawing/2014/main" id="{DA665B62-5993-264D-8D82-73A19601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17" y="2076158"/>
            <a:ext cx="1315142" cy="1851830"/>
          </a:xfrm>
          <a:prstGeom prst="rect">
            <a:avLst/>
          </a:prstGeom>
        </p:spPr>
      </p:pic>
      <p:pic>
        <p:nvPicPr>
          <p:cNvPr id="6" name="Picture 5" descr="A picture containing bottle, beverage&#10;&#10;Description automatically generated">
            <a:extLst>
              <a:ext uri="{FF2B5EF4-FFF2-40B4-BE49-F238E27FC236}">
                <a16:creationId xmlns:a16="http://schemas.microsoft.com/office/drawing/2014/main" id="{ADD40DDF-C2C7-654E-B296-99F36BF2B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327" y="2037749"/>
            <a:ext cx="1928648" cy="1928648"/>
          </a:xfrm>
          <a:prstGeom prst="rect">
            <a:avLst/>
          </a:prstGeom>
        </p:spPr>
      </p:pic>
      <p:pic>
        <p:nvPicPr>
          <p:cNvPr id="7" name="Picture 6" descr="banana.jpg">
            <a:extLst>
              <a:ext uri="{FF2B5EF4-FFF2-40B4-BE49-F238E27FC236}">
                <a16:creationId xmlns:a16="http://schemas.microsoft.com/office/drawing/2014/main" id="{A59A1819-E061-5F44-BB43-B897A3BEA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378" y="2382545"/>
            <a:ext cx="1636730" cy="1636730"/>
          </a:xfrm>
          <a:prstGeom prst="rect">
            <a:avLst/>
          </a:prstGeom>
        </p:spPr>
      </p:pic>
      <p:pic>
        <p:nvPicPr>
          <p:cNvPr id="9" name="Picture 8" descr="A picture containing indoor, plastic, milk&#10;&#10;Description automatically generated">
            <a:extLst>
              <a:ext uri="{FF2B5EF4-FFF2-40B4-BE49-F238E27FC236}">
                <a16:creationId xmlns:a16="http://schemas.microsoft.com/office/drawing/2014/main" id="{30470635-546C-5E4B-8070-1972724CE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823" y="1119461"/>
            <a:ext cx="1418954" cy="2136228"/>
          </a:xfrm>
          <a:prstGeom prst="rect">
            <a:avLst/>
          </a:prstGeom>
        </p:spPr>
      </p:pic>
      <p:pic>
        <p:nvPicPr>
          <p:cNvPr id="10" name="Picture 9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CEB6BD8D-5D0A-AB4A-BFD9-14EDC8110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119" y="3406738"/>
            <a:ext cx="1562100" cy="1295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095785-CB53-1146-9197-BDB386AB0C61}"/>
              </a:ext>
            </a:extLst>
          </p:cNvPr>
          <p:cNvSpPr txBox="1"/>
          <p:nvPr/>
        </p:nvSpPr>
        <p:spPr>
          <a:xfrm>
            <a:off x="556182" y="316170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D694FB7-903E-434F-84B6-A925B7B2D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6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Matching food intake with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079" y="1657058"/>
            <a:ext cx="2585655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AU" sz="1600" b="1" dirty="0">
                <a:latin typeface="Helvetica Light"/>
                <a:cs typeface="Helvetica Light"/>
              </a:rPr>
              <a:t>Non-training day:</a:t>
            </a:r>
          </a:p>
          <a:p>
            <a:pPr>
              <a:buNone/>
            </a:pPr>
            <a:endParaRPr lang="en-AU" sz="1600" dirty="0">
              <a:latin typeface="Helvetica Light"/>
              <a:cs typeface="Helvetica Light"/>
            </a:endParaRPr>
          </a:p>
          <a:p>
            <a:pPr>
              <a:buNone/>
            </a:pPr>
            <a:r>
              <a:rPr lang="en-AU" sz="1600" dirty="0">
                <a:latin typeface="Helvetica Light"/>
                <a:cs typeface="Helvetica Light"/>
              </a:rPr>
              <a:t>Breakfast: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3 </a:t>
            </a:r>
            <a:r>
              <a:rPr lang="en-AU" sz="1400" dirty="0" err="1">
                <a:latin typeface="Helvetica Light"/>
                <a:cs typeface="Helvetica Light"/>
              </a:rPr>
              <a:t>weet-bix</a:t>
            </a:r>
            <a:r>
              <a:rPr lang="en-AU" sz="1400" dirty="0">
                <a:latin typeface="Helvetica Light"/>
                <a:cs typeface="Helvetica Light"/>
              </a:rPr>
              <a:t> + milk + banana</a:t>
            </a:r>
          </a:p>
          <a:p>
            <a:pPr>
              <a:buNone/>
            </a:pPr>
            <a:r>
              <a:rPr lang="en-AU" sz="1600" dirty="0">
                <a:latin typeface="Helvetica Light"/>
                <a:cs typeface="Helvetica Light"/>
              </a:rPr>
              <a:t>Snack: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Yoghurt + apple</a:t>
            </a:r>
          </a:p>
          <a:p>
            <a:pPr>
              <a:buNone/>
            </a:pPr>
            <a:r>
              <a:rPr lang="en-AU" sz="1600" dirty="0">
                <a:latin typeface="Helvetica Light"/>
                <a:cs typeface="Helvetica Light"/>
              </a:rPr>
              <a:t>Lunch: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Sandwich </a:t>
            </a:r>
            <a:r>
              <a:rPr lang="en-AU" sz="1400" dirty="0" err="1">
                <a:latin typeface="Helvetica Light"/>
                <a:cs typeface="Helvetica Light"/>
              </a:rPr>
              <a:t>w</a:t>
            </a:r>
            <a:r>
              <a:rPr lang="en-AU" sz="1400" dirty="0">
                <a:latin typeface="Helvetica Light"/>
                <a:cs typeface="Helvetica Light"/>
              </a:rPr>
              <a:t>/ 2 slices cheese &amp; salad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+ muesli bar</a:t>
            </a:r>
          </a:p>
          <a:p>
            <a:pPr>
              <a:buNone/>
            </a:pPr>
            <a:r>
              <a:rPr lang="en-AU" sz="1600" dirty="0">
                <a:latin typeface="Helvetica Light"/>
                <a:cs typeface="Helvetica Light"/>
              </a:rPr>
              <a:t>Snack: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2 x Mini popcorn packet</a:t>
            </a:r>
          </a:p>
          <a:p>
            <a:pPr>
              <a:buNone/>
            </a:pPr>
            <a:r>
              <a:rPr lang="en-AU" sz="1600" dirty="0">
                <a:latin typeface="Helvetica Light"/>
                <a:cs typeface="Helvetica Light"/>
              </a:rPr>
              <a:t>Dinner:</a:t>
            </a:r>
          </a:p>
          <a:p>
            <a:pPr>
              <a:buNone/>
            </a:pPr>
            <a:r>
              <a:rPr lang="en-AU" sz="1400" dirty="0">
                <a:latin typeface="Helvetica Light"/>
                <a:cs typeface="Helvetica Light"/>
              </a:rPr>
              <a:t>Steak, veggies, potato</a:t>
            </a:r>
          </a:p>
          <a:p>
            <a:pPr>
              <a:buNone/>
            </a:pPr>
            <a:endParaRPr lang="en-AU" sz="1600" dirty="0">
              <a:latin typeface="Helvetica Light"/>
              <a:cs typeface="Helvetica Light"/>
            </a:endParaRP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42" y="6183021"/>
            <a:ext cx="2378201" cy="45499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238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Life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Growth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Sport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AU" sz="3200" dirty="0">
              <a:latin typeface="Helvetica Light"/>
              <a:cs typeface="Helvetica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A time of high energy needs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94134" y="1604508"/>
            <a:ext cx="279266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AU" sz="1600" b="1" dirty="0">
                <a:latin typeface="Helvetica Light"/>
                <a:cs typeface="Helvetica Light"/>
              </a:rPr>
              <a:t>T</a:t>
            </a: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raining day: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Breakfast: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6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weet-bix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+ milk + banana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Snack: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Yoghurt +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oats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 + apple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Lunch: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AU" sz="1400" dirty="0">
                <a:solidFill>
                  <a:srgbClr val="FF0000"/>
                </a:solidFill>
                <a:latin typeface="Helvetica Light"/>
                <a:cs typeface="Helvetica Light"/>
              </a:rPr>
              <a:t>2 </a:t>
            </a:r>
            <a:r>
              <a:rPr lang="en-AU" sz="1400" dirty="0" err="1">
                <a:solidFill>
                  <a:srgbClr val="FF0000"/>
                </a:solidFill>
                <a:latin typeface="Helvetica Light"/>
                <a:cs typeface="Helvetica Light"/>
              </a:rPr>
              <a:t>s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andwiches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w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/ 2 slices cheese &amp; salad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+ muesli bar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Snack: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2 x Mini popcorn packet +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2 slices raisin toast with ricotta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Dinner: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Spaghetti bolognaise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(</a:t>
            </a:r>
            <a:r>
              <a:rPr lang="en-AU" sz="1400" dirty="0">
                <a:solidFill>
                  <a:srgbClr val="FF0000"/>
                </a:solidFill>
                <a:latin typeface="Helvetica Light"/>
                <a:cs typeface="Helvetica Light"/>
              </a:rPr>
              <a:t>pasta based)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6F8302-039D-C34B-A34E-D7FF037E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ple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8" y="0"/>
            <a:ext cx="6858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Helvetica Light"/>
                <a:cs typeface="Helvetica Light"/>
              </a:rPr>
              <a:t>Foundation for Success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11" name="Picture 10" descr="green t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197" y="4970062"/>
            <a:ext cx="833724" cy="961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8D6EE-39B4-5741-AEB0-1B2A854F9DE7}"/>
              </a:ext>
            </a:extLst>
          </p:cNvPr>
          <p:cNvSpPr txBox="1"/>
          <p:nvPr/>
        </p:nvSpPr>
        <p:spPr>
          <a:xfrm>
            <a:off x="5382081" y="4804419"/>
            <a:ext cx="188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Adequate quantities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4D93A8-177F-2948-BEC5-EA4C057BD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What I’ve noticed after 10 years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during the week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42" y="6183021"/>
            <a:ext cx="2378201" cy="45499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5074CB-41ED-2745-943B-E9A6028B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49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Helvetica Light" panose="020B0403020202020204" pitchFamily="34" charset="0"/>
              </a:rPr>
              <a:t>-  Skipping breakfast or very inadequate breakfast 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Not taking enough food to school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Not eating food that is taken to school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Missing afternoon/pre-training snack due to not bringing any or not making time to have it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Making up for a poor day of intake by eating everything in the cupboard/fridge after school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19D0CD5-9719-1544-AFC1-1BFA581B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83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What I’ve noticed after 10 years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dirty="0">
                <a:latin typeface="Helvetica Light"/>
                <a:cs typeface="Helvetica Light"/>
              </a:rPr>
              <a:t>- game day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42" y="6183021"/>
            <a:ext cx="2378201" cy="45499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5074CB-41ED-2745-943B-E9A6028B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490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Sleeping in, missing a meal prior to the game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Bacon and eggs for breakfast (low carb)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Game times crossing over a meal time and not re-jigging meal times to accommodate for this</a:t>
            </a:r>
          </a:p>
          <a:p>
            <a:pPr>
              <a:buFontTx/>
              <a:buChar char="-"/>
            </a:pPr>
            <a:r>
              <a:rPr lang="en-US" sz="2800" dirty="0">
                <a:latin typeface="Helvetica Light" panose="020B0403020202020204" pitchFamily="34" charset="0"/>
              </a:rPr>
              <a:t>Not eating/drinking anything with carbs at half time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F849047-4272-9849-96EA-72E5EE62E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Helvetica Light"/>
                <a:cs typeface="Helvetica Light"/>
              </a:rPr>
              <a:t>School days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42" y="6183021"/>
            <a:ext cx="2378201" cy="45499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5074CB-41ED-2745-943B-E9A6028B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449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latin typeface="Helvetica Light" panose="020B0403020202020204" pitchFamily="34" charset="0"/>
              </a:rPr>
              <a:t>Organisation</a:t>
            </a:r>
            <a:r>
              <a:rPr lang="en-US" sz="2800" dirty="0">
                <a:latin typeface="Helvetica Light" panose="020B0403020202020204" pitchFamily="34" charset="0"/>
              </a:rPr>
              <a:t> and preparation the night before is key: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D53079-253A-9D4A-B366-6EC8F820A7C9}"/>
              </a:ext>
            </a:extLst>
          </p:cNvPr>
          <p:cNvSpPr txBox="1">
            <a:spLocks/>
          </p:cNvSpPr>
          <p:nvPr/>
        </p:nvSpPr>
        <p:spPr>
          <a:xfrm>
            <a:off x="457200" y="5020088"/>
            <a:ext cx="8229600" cy="61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AU" dirty="0">
                <a:latin typeface="Helvetica Light"/>
                <a:cs typeface="Helvetica Light"/>
              </a:rPr>
              <a:t>   Recess		      Lunch	          Afternoon tea</a:t>
            </a:r>
          </a:p>
        </p:txBody>
      </p:sp>
      <p:pic>
        <p:nvPicPr>
          <p:cNvPr id="6" name="Picture 5" descr="A sandwich with lettuce tomato and cheese&#10;&#10;Description automatically generated with low confidence">
            <a:extLst>
              <a:ext uri="{FF2B5EF4-FFF2-40B4-BE49-F238E27FC236}">
                <a16:creationId xmlns:a16="http://schemas.microsoft.com/office/drawing/2014/main" id="{9D32598D-F37F-E543-A420-18C1695F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54" y="1975944"/>
            <a:ext cx="2179584" cy="1453056"/>
          </a:xfrm>
          <a:prstGeom prst="rect">
            <a:avLst/>
          </a:prstGeom>
        </p:spPr>
      </p:pic>
      <p:pic>
        <p:nvPicPr>
          <p:cNvPr id="9" name="Picture 8" descr="A sandwich with lettuce tomato and cheese&#10;&#10;Description automatically generated with low confidence">
            <a:extLst>
              <a:ext uri="{FF2B5EF4-FFF2-40B4-BE49-F238E27FC236}">
                <a16:creationId xmlns:a16="http://schemas.microsoft.com/office/drawing/2014/main" id="{4C13CE9B-C256-4F40-97C7-DB1320893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865" y="3552693"/>
            <a:ext cx="2179583" cy="145305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4E1F607-9194-4D40-80C0-49BA998A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394" y="2443751"/>
            <a:ext cx="1453055" cy="1453055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D51D77D2-B9BE-E540-B8B4-70DA91841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928" y="2236702"/>
            <a:ext cx="1244600" cy="161290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1F0C0A66-B9BE-7B42-BEEC-26AF501D7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928" y="3316202"/>
            <a:ext cx="1066800" cy="1066800"/>
          </a:xfrm>
          <a:prstGeom prst="rect">
            <a:avLst/>
          </a:prstGeom>
        </p:spPr>
      </p:pic>
      <p:pic>
        <p:nvPicPr>
          <p:cNvPr id="17" name="Picture 16" descr="A close - up of a red apple&#10;&#10;Description automatically generated with medium confidence">
            <a:extLst>
              <a:ext uri="{FF2B5EF4-FFF2-40B4-BE49-F238E27FC236}">
                <a16:creationId xmlns:a16="http://schemas.microsoft.com/office/drawing/2014/main" id="{803AD65C-8E28-5B48-A794-C68E6F2E7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56" y="2361425"/>
            <a:ext cx="1264491" cy="1264491"/>
          </a:xfrm>
          <a:prstGeom prst="rect">
            <a:avLst/>
          </a:prstGeom>
        </p:spPr>
      </p:pic>
      <p:pic>
        <p:nvPicPr>
          <p:cNvPr id="19" name="Picture 18" descr="A pile of peanuts&#10;&#10;Description automatically generated with medium confidence">
            <a:extLst>
              <a:ext uri="{FF2B5EF4-FFF2-40B4-BE49-F238E27FC236}">
                <a16:creationId xmlns:a16="http://schemas.microsoft.com/office/drawing/2014/main" id="{8D4B1F53-B6CC-3440-A472-EC3DCBD31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99" y="3487584"/>
            <a:ext cx="1842896" cy="1228597"/>
          </a:xfrm>
          <a:prstGeom prst="rect">
            <a:avLst/>
          </a:prstGeom>
        </p:spPr>
      </p:pic>
      <p:pic>
        <p:nvPicPr>
          <p:cNvPr id="21" name="Picture 20" descr="A picture containing text, drink&#10;&#10;Description automatically generated">
            <a:extLst>
              <a:ext uri="{FF2B5EF4-FFF2-40B4-BE49-F238E27FC236}">
                <a16:creationId xmlns:a16="http://schemas.microsoft.com/office/drawing/2014/main" id="{FED4D6D3-B3A7-614E-9EC1-526D8D290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5823" y="2333670"/>
            <a:ext cx="1137875" cy="113787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ED75FB5-8D97-DD4F-BD44-8C7A65710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4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Helvetica Light"/>
                <a:cs typeface="Helvetica Light"/>
              </a:rPr>
              <a:t>School days – set yourself up for success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42" y="6183021"/>
            <a:ext cx="2378201" cy="45499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5074CB-41ED-2745-943B-E9A6028B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491"/>
            <a:ext cx="8229600" cy="388252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Use leftover meat/meat alternatives in sandwiches/wraps the next day (cook extra)</a:t>
            </a:r>
          </a:p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Use leftover salads in sandwiches/wraps the next day</a:t>
            </a:r>
          </a:p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Keep the cupboard stocked with non-perishables such as mini packets of popcorn, pretzels, </a:t>
            </a:r>
            <a:r>
              <a:rPr lang="en-US" sz="2400" dirty="0" err="1">
                <a:latin typeface="Helvetica Light" panose="020B0403020202020204" pitchFamily="34" charset="0"/>
              </a:rPr>
              <a:t>sakatas</a:t>
            </a:r>
            <a:r>
              <a:rPr lang="en-US" sz="2400" dirty="0">
                <a:latin typeface="Helvetica Light" panose="020B0403020202020204" pitchFamily="34" charset="0"/>
              </a:rPr>
              <a:t>, boxes of muesli bars, packets of nuts, crackers (vita </a:t>
            </a:r>
            <a:r>
              <a:rPr lang="en-US" sz="2400" dirty="0" err="1">
                <a:latin typeface="Helvetica Light" panose="020B0403020202020204" pitchFamily="34" charset="0"/>
              </a:rPr>
              <a:t>weats</a:t>
            </a:r>
            <a:r>
              <a:rPr lang="en-US" sz="2400" dirty="0">
                <a:latin typeface="Helvetica Light" panose="020B0403020202020204" pitchFamily="34" charset="0"/>
              </a:rPr>
              <a:t>, </a:t>
            </a:r>
            <a:r>
              <a:rPr lang="en-US" sz="2400" dirty="0" err="1">
                <a:latin typeface="Helvetica Light" panose="020B0403020202020204" pitchFamily="34" charset="0"/>
              </a:rPr>
              <a:t>ryvitas</a:t>
            </a:r>
            <a:r>
              <a:rPr lang="en-US" sz="2400" dirty="0">
                <a:latin typeface="Helvetica Light" panose="020B0403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Keep the fridge stocked with yoghurts, sliced cheese and pre-cut fruit and vegetables</a:t>
            </a:r>
          </a:p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Keep a fruit bowl stocked on the bench</a:t>
            </a:r>
          </a:p>
          <a:p>
            <a:pPr>
              <a:buFontTx/>
              <a:buChar char="-"/>
            </a:pPr>
            <a:r>
              <a:rPr lang="en-US" sz="2400" dirty="0">
                <a:latin typeface="Helvetica Light" panose="020B0403020202020204" pitchFamily="34" charset="0"/>
              </a:rPr>
              <a:t>Decide the night before what will be recess snacks and what will be afternoon tea snacks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E82CBA-E2A7-2945-A5BC-EDA9EDC4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21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Hydration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199D8C-E279-554D-B06E-C8833E552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869" y="15942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Helvetica Light"/>
                <a:cs typeface="Helvetica Light"/>
              </a:rPr>
              <a:t>Why is it important?</a:t>
            </a:r>
          </a:p>
        </p:txBody>
      </p:sp>
      <p:pic>
        <p:nvPicPr>
          <p:cNvPr id="7" name="Picture 6" descr="A group of boys playing football&#10;&#10;Description automatically generated with low confidence">
            <a:extLst>
              <a:ext uri="{FF2B5EF4-FFF2-40B4-BE49-F238E27FC236}">
                <a16:creationId xmlns:a16="http://schemas.microsoft.com/office/drawing/2014/main" id="{B43F59CB-1227-FC48-B721-6C755A60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042" y="2170167"/>
            <a:ext cx="6061426" cy="39500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F681FD7-54B2-7143-B523-183ABE17C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Hydration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pic>
        <p:nvPicPr>
          <p:cNvPr id="5" name="Picture 4" descr="P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80" y="1308753"/>
            <a:ext cx="3788800" cy="483595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A7B29D7-F514-D347-AF62-1B5C3BA5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Remembering to drink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68C58A-8A22-AD48-AA3C-1701FE17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Water jug in the fridge</a:t>
            </a:r>
          </a:p>
          <a:p>
            <a:pPr marL="0" indent="0">
              <a:buNone/>
            </a:pPr>
            <a:endParaRPr lang="en-AU" sz="2800" dirty="0">
              <a:latin typeface="Helvetica Light"/>
              <a:cs typeface="Helvetica Light"/>
            </a:endParaRPr>
          </a:p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Water jug on the bench</a:t>
            </a:r>
          </a:p>
          <a:p>
            <a:pPr marL="0" indent="0">
              <a:buNone/>
            </a:pPr>
            <a:endParaRPr lang="en-AU" sz="2800" dirty="0">
              <a:latin typeface="Helvetica Light"/>
              <a:cs typeface="Helvetica Light"/>
            </a:endParaRPr>
          </a:p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Large bottle at school/work</a:t>
            </a:r>
          </a:p>
          <a:p>
            <a:pPr marL="0" indent="0">
              <a:buNone/>
            </a:pPr>
            <a:endParaRPr lang="en-AU" sz="2800" dirty="0">
              <a:latin typeface="Helvetica Light"/>
              <a:cs typeface="Helvetica Light"/>
            </a:endParaRPr>
          </a:p>
          <a:p>
            <a:pPr marL="0" indent="0">
              <a:buNone/>
            </a:pPr>
            <a:r>
              <a:rPr lang="en-AU" sz="2800" dirty="0">
                <a:latin typeface="Helvetica Light"/>
                <a:cs typeface="Helvetica Light"/>
              </a:rPr>
              <a:t>- Re-filling smaller bottle at school/work</a:t>
            </a:r>
          </a:p>
        </p:txBody>
      </p:sp>
      <p:pic>
        <p:nvPicPr>
          <p:cNvPr id="7" name="Picture 6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039EE9C8-CA0F-7141-B4F3-01591A72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942" y="4747973"/>
            <a:ext cx="1316058" cy="1316058"/>
          </a:xfrm>
          <a:prstGeom prst="rect">
            <a:avLst/>
          </a:prstGeom>
        </p:spPr>
      </p:pic>
      <p:pic>
        <p:nvPicPr>
          <p:cNvPr id="9" name="Picture 8" descr="A picture containing cup, container, indoor, glass&#10;&#10;Description automatically generated">
            <a:extLst>
              <a:ext uri="{FF2B5EF4-FFF2-40B4-BE49-F238E27FC236}">
                <a16:creationId xmlns:a16="http://schemas.microsoft.com/office/drawing/2014/main" id="{519EFE1D-6F2F-4349-A01A-E376C4E6E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654" y="2014975"/>
            <a:ext cx="1069393" cy="1312918"/>
          </a:xfrm>
          <a:prstGeom prst="rect">
            <a:avLst/>
          </a:prstGeom>
        </p:spPr>
      </p:pic>
      <p:pic>
        <p:nvPicPr>
          <p:cNvPr id="11" name="Picture 10" descr="A glass mug with a handle&#10;&#10;Description automatically generated with low confidence">
            <a:extLst>
              <a:ext uri="{FF2B5EF4-FFF2-40B4-BE49-F238E27FC236}">
                <a16:creationId xmlns:a16="http://schemas.microsoft.com/office/drawing/2014/main" id="{FA00CD9C-12B9-1146-A17E-21D0902D2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653" y="1453637"/>
            <a:ext cx="2121119" cy="2121119"/>
          </a:xfrm>
          <a:prstGeom prst="rect">
            <a:avLst/>
          </a:prstGeom>
        </p:spPr>
      </p:pic>
      <p:pic>
        <p:nvPicPr>
          <p:cNvPr id="13" name="Picture 12" descr="A picture containing indoor, tableware, shaker, silver&#10;&#10;Description automatically generated">
            <a:extLst>
              <a:ext uri="{FF2B5EF4-FFF2-40B4-BE49-F238E27FC236}">
                <a16:creationId xmlns:a16="http://schemas.microsoft.com/office/drawing/2014/main" id="{545C6B91-990B-B942-9C4A-53EDDA008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696" y="3505344"/>
            <a:ext cx="1712166" cy="171216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4502BEF-F896-C943-B529-E12D9CBB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95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Cramping?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68C58A-8A22-AD48-AA3C-1701FE17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1305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The most agreed on cause of cramping is </a:t>
            </a:r>
            <a:r>
              <a:rPr lang="en-AU" sz="2800" b="1" dirty="0">
                <a:latin typeface="Helvetica Light"/>
                <a:cs typeface="Helvetica Light"/>
              </a:rPr>
              <a:t>muscle fatigue</a:t>
            </a:r>
          </a:p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Research has </a:t>
            </a:r>
            <a:r>
              <a:rPr lang="en-AU" sz="2800" b="1" dirty="0">
                <a:latin typeface="Helvetica Light"/>
                <a:cs typeface="Helvetica Light"/>
              </a:rPr>
              <a:t>not</a:t>
            </a:r>
            <a:r>
              <a:rPr lang="en-AU" sz="2800" dirty="0">
                <a:latin typeface="Helvetica Light"/>
                <a:cs typeface="Helvetica Light"/>
              </a:rPr>
              <a:t> shown good evidence for sodium or hydration playing a role</a:t>
            </a:r>
            <a:br>
              <a:rPr lang="en-AU" sz="2400" dirty="0">
                <a:latin typeface="Helvetica Light"/>
                <a:cs typeface="Helvetica Light"/>
              </a:rPr>
            </a:br>
            <a:endParaRPr lang="en-AU" sz="2400" dirty="0">
              <a:latin typeface="Helvetica Light"/>
              <a:cs typeface="Helvetica Light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504EEBE-6114-974E-B1A4-B09FC07D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4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Cramping?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68C58A-8A22-AD48-AA3C-1701FE17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4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AU" sz="2800" dirty="0">
                <a:latin typeface="Helvetica Light"/>
                <a:cs typeface="Helvetica Light"/>
              </a:rPr>
            </a:br>
            <a:r>
              <a:rPr lang="en-AU" sz="2800" b="1" u="sng" dirty="0">
                <a:latin typeface="Helvetica Light"/>
                <a:cs typeface="Helvetica Light"/>
              </a:rPr>
              <a:t>Reduce the risk of cramp:</a:t>
            </a:r>
            <a:br>
              <a:rPr lang="en-AU" sz="2800" dirty="0">
                <a:latin typeface="Helvetica Light"/>
                <a:cs typeface="Helvetica Light"/>
              </a:rPr>
            </a:br>
            <a:r>
              <a:rPr lang="en-AU" sz="2800" dirty="0">
                <a:latin typeface="Helvetica Light"/>
                <a:cs typeface="Helvetica Light"/>
              </a:rPr>
              <a:t>1. Train (be well conditioned)</a:t>
            </a:r>
            <a:br>
              <a:rPr lang="en-AU" sz="2800" dirty="0">
                <a:latin typeface="Helvetica Light"/>
                <a:cs typeface="Helvetica Light"/>
              </a:rPr>
            </a:br>
            <a:r>
              <a:rPr lang="en-AU" sz="2800" dirty="0">
                <a:latin typeface="Helvetica Light"/>
                <a:cs typeface="Helvetica Light"/>
              </a:rPr>
              <a:t>2. Fuel adequately (reduce risk of muscle fatigue)</a:t>
            </a:r>
          </a:p>
          <a:p>
            <a:pPr marL="0" indent="0">
              <a:buNone/>
            </a:pPr>
            <a:r>
              <a:rPr lang="en-AU" sz="2800" dirty="0">
                <a:latin typeface="Helvetica Light"/>
                <a:cs typeface="Helvetica Light"/>
              </a:rPr>
              <a:t>3. Hydrate adequately (reduce risk of muscle fatigue)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504EEBE-6114-974E-B1A4-B09FC07D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5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plem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8" y="0"/>
            <a:ext cx="6858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Helvetica Light"/>
                <a:cs typeface="Helvetica Light"/>
              </a:rPr>
              <a:t>Foundation for Success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pic>
        <p:nvPicPr>
          <p:cNvPr id="11" name="Picture 10" descr="green t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49" y="2309843"/>
            <a:ext cx="561237" cy="647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8D6EE-39B4-5741-AEB0-1B2A854F9DE7}"/>
              </a:ext>
            </a:extLst>
          </p:cNvPr>
          <p:cNvSpPr txBox="1"/>
          <p:nvPr/>
        </p:nvSpPr>
        <p:spPr>
          <a:xfrm>
            <a:off x="5382081" y="4804419"/>
            <a:ext cx="188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Adequate quantities</a:t>
            </a:r>
          </a:p>
        </p:txBody>
      </p:sp>
      <p:pic>
        <p:nvPicPr>
          <p:cNvPr id="9" name="Graphic 8" descr="{0} with solid fill">
            <a:extLst>
              <a:ext uri="{FF2B5EF4-FFF2-40B4-BE49-F238E27FC236}">
                <a16:creationId xmlns:a16="http://schemas.microsoft.com/office/drawing/2014/main" id="{47F7967D-72F9-0D42-AF34-8CEC8FB2C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6032" y="2176227"/>
            <a:ext cx="914400" cy="9144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DD3D3E-361B-AF45-9E96-57A2219FC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The five food groups</a:t>
            </a:r>
          </a:p>
        </p:txBody>
      </p:sp>
      <p:pic>
        <p:nvPicPr>
          <p:cNvPr id="5" name="Picture 4" descr="ADG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01" y="1269959"/>
            <a:ext cx="5415440" cy="5094665"/>
          </a:xfrm>
          <a:prstGeom prst="rect">
            <a:avLst/>
          </a:prstGeom>
        </p:spPr>
      </p:pic>
      <p:pic>
        <p:nvPicPr>
          <p:cNvPr id="6" name="Picture 5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8717" y="2205786"/>
            <a:ext cx="176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Helvetica Light"/>
                <a:cs typeface="Helvetica Light"/>
              </a:rPr>
              <a:t>Vitamins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Minerals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Antioxidants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Dietary Fibre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717" y="1417638"/>
            <a:ext cx="176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Helvetica Light"/>
                <a:cs typeface="Helvetica Light"/>
              </a:rPr>
              <a:t>Vitamins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Minerals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Antioxidants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Dietary Fibre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897" y="2992688"/>
            <a:ext cx="176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Helvetica Light"/>
                <a:cs typeface="Helvetica Light"/>
              </a:rPr>
              <a:t>B-vitamins</a:t>
            </a:r>
          </a:p>
          <a:p>
            <a:r>
              <a:rPr lang="en-AU" sz="1200" dirty="0">
                <a:latin typeface="Helvetica Light"/>
                <a:cs typeface="Helvetica Light"/>
              </a:rPr>
              <a:t>Carbohydrate</a:t>
            </a:r>
          </a:p>
          <a:p>
            <a:r>
              <a:rPr lang="en-AU" sz="1200" dirty="0">
                <a:latin typeface="Helvetica Light"/>
                <a:cs typeface="Helvetica Light"/>
              </a:rPr>
              <a:t>Dietary Fibre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357" y="3797992"/>
            <a:ext cx="176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Helvetica Light"/>
                <a:cs typeface="Helvetica Light"/>
              </a:rPr>
              <a:t>Iron</a:t>
            </a:r>
            <a:br>
              <a:rPr lang="en-AU" sz="1200" dirty="0">
                <a:latin typeface="Helvetica Light"/>
                <a:cs typeface="Helvetica Light"/>
              </a:rPr>
            </a:br>
            <a:r>
              <a:rPr lang="en-AU" sz="1200" dirty="0">
                <a:latin typeface="Helvetica Light"/>
                <a:cs typeface="Helvetica Light"/>
              </a:rPr>
              <a:t>Zinc</a:t>
            </a:r>
            <a:br>
              <a:rPr lang="en-AU" sz="1200" dirty="0">
                <a:latin typeface="Helvetica Light"/>
                <a:cs typeface="Helvetica Light"/>
              </a:rPr>
            </a:br>
            <a:r>
              <a:rPr lang="en-AU" sz="1200" dirty="0">
                <a:latin typeface="Helvetica Light"/>
                <a:cs typeface="Helvetica Light"/>
              </a:rPr>
              <a:t>Protein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177" y="4530518"/>
            <a:ext cx="176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Helvetica Light"/>
                <a:cs typeface="Helvetica Light"/>
              </a:rPr>
              <a:t>Calcium</a:t>
            </a:r>
          </a:p>
          <a:p>
            <a:r>
              <a:rPr lang="en-AU" sz="1200" dirty="0">
                <a:latin typeface="Helvetica Light"/>
                <a:cs typeface="Helvetica Light"/>
              </a:rPr>
              <a:t>Protein</a:t>
            </a:r>
          </a:p>
          <a:p>
            <a:r>
              <a:rPr lang="en-AU" sz="1200" dirty="0">
                <a:latin typeface="Helvetica Light"/>
                <a:cs typeface="Helvetica Light"/>
              </a:rPr>
              <a:t>Magnesium</a:t>
            </a:r>
          </a:p>
          <a:p>
            <a:r>
              <a:rPr lang="en-AU" sz="1200" dirty="0">
                <a:latin typeface="Helvetica Light"/>
                <a:cs typeface="Helvetica Light"/>
              </a:rPr>
              <a:t>Potassium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E132FBF-A075-3948-9810-19DBB1F8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What is a supplement?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Helvetica Light"/>
                <a:cs typeface="Helvetica Light"/>
              </a:rPr>
              <a:t>Examples include: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Protein powder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Ready-to-drink protein drinks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Creatine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Protein bars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Foods containing protein powder (very common these days)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CFF361-92D5-1444-9891-FB992166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What is a supplement?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Helvetica Light"/>
                <a:cs typeface="Helvetica Light"/>
              </a:rPr>
              <a:t>It does not include:</a:t>
            </a:r>
          </a:p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Sports drink</a:t>
            </a:r>
          </a:p>
          <a:p>
            <a:pPr>
              <a:buFontTx/>
              <a:buChar char="-"/>
            </a:pPr>
            <a:r>
              <a:rPr lang="en-AU" sz="2800" dirty="0">
                <a:latin typeface="Helvetica Light"/>
                <a:cs typeface="Helvetica Light"/>
              </a:rPr>
              <a:t>Sports gels containing just carbohydrate</a:t>
            </a:r>
          </a:p>
          <a:p>
            <a:pPr>
              <a:buFontTx/>
              <a:buChar char="-"/>
            </a:pPr>
            <a:endParaRPr lang="en-AU" sz="2800" dirty="0">
              <a:latin typeface="Helvetica Light"/>
              <a:cs typeface="Helvetica Light"/>
            </a:endParaRPr>
          </a:p>
          <a:p>
            <a:pPr>
              <a:buFontTx/>
              <a:buChar char="-"/>
            </a:pPr>
            <a:endParaRPr lang="en-AU" sz="2800" dirty="0">
              <a:latin typeface="Helvetica Light"/>
              <a:cs typeface="Helvetica Light"/>
            </a:endParaRPr>
          </a:p>
          <a:p>
            <a:pPr marL="0" indent="0">
              <a:buNone/>
            </a:pPr>
            <a:r>
              <a:rPr lang="en-AU" sz="2800" dirty="0">
                <a:latin typeface="Helvetica Light"/>
                <a:cs typeface="Helvetica Light"/>
              </a:rPr>
              <a:t>These are considered</a:t>
            </a:r>
          </a:p>
          <a:p>
            <a:pPr marL="0" indent="0">
              <a:buNone/>
            </a:pPr>
            <a:r>
              <a:rPr lang="en-AU" sz="2800" dirty="0">
                <a:latin typeface="Helvetica Light"/>
                <a:cs typeface="Helvetica Light"/>
              </a:rPr>
              <a:t>sports foods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2A59005-BEDA-A646-BDAA-1762391FA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2ABCCDC-A0A4-5947-A305-9D7D4540E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799" y="3342288"/>
            <a:ext cx="1003822" cy="1795901"/>
          </a:xfrm>
          <a:prstGeom prst="rect">
            <a:avLst/>
          </a:prstGeom>
        </p:spPr>
      </p:pic>
      <p:pic>
        <p:nvPicPr>
          <p:cNvPr id="9" name="Picture 8" descr="A picture containing red&#10;&#10;Description automatically generated">
            <a:extLst>
              <a:ext uri="{FF2B5EF4-FFF2-40B4-BE49-F238E27FC236}">
                <a16:creationId xmlns:a16="http://schemas.microsoft.com/office/drawing/2014/main" id="{143E9B31-67BB-FC4A-9FF2-A33E2F82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527" y="3342288"/>
            <a:ext cx="1706673" cy="17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5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Helvetica Light"/>
                <a:cs typeface="Helvetica Light"/>
              </a:rPr>
              <a:t>Supplements</a:t>
            </a:r>
          </a:p>
        </p:txBody>
      </p:sp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616" y="6257268"/>
            <a:ext cx="1990127" cy="38075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Poorly regulated industry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Unknown safety or efficacy in children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High risk of inadvertent doping</a:t>
            </a:r>
          </a:p>
          <a:p>
            <a:pPr>
              <a:buFontTx/>
              <a:buChar char="-"/>
            </a:pPr>
            <a:r>
              <a:rPr lang="en-AU" dirty="0">
                <a:latin typeface="Helvetica Light"/>
                <a:cs typeface="Helvetica Light"/>
              </a:rPr>
              <a:t>De-emphasises more important aspects – consistent training and good diet (for example)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E74969C-F96C-724C-9007-FD1F5755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38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88" y="6243966"/>
            <a:ext cx="2059655" cy="394052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AU" sz="4800" dirty="0">
                <a:latin typeface="Helvetica Light"/>
                <a:cs typeface="Helvetica Light"/>
              </a:rPr>
              <a:t>Questions?</a:t>
            </a:r>
            <a:br>
              <a:rPr lang="en-AU" dirty="0">
                <a:latin typeface="Helvetica Light"/>
                <a:cs typeface="Helvetica Light"/>
              </a:rPr>
            </a:br>
            <a:br>
              <a:rPr lang="en-AU" dirty="0">
                <a:latin typeface="Helvetica Light"/>
                <a:cs typeface="Helvetica Light"/>
              </a:rPr>
            </a:br>
            <a:br>
              <a:rPr lang="en-AU" dirty="0">
                <a:latin typeface="Helvetica Light"/>
                <a:cs typeface="Helvetica Light"/>
              </a:rPr>
            </a:br>
            <a:br>
              <a:rPr lang="en-AU" dirty="0">
                <a:latin typeface="Helvetica Light"/>
                <a:cs typeface="Helvetica Light"/>
              </a:rPr>
            </a:br>
            <a:br>
              <a:rPr lang="en-AU" dirty="0">
                <a:latin typeface="Helvetica Light"/>
                <a:cs typeface="Helvetica Light"/>
              </a:rPr>
            </a:br>
            <a:r>
              <a:rPr lang="en-AU" sz="3600" dirty="0" err="1">
                <a:latin typeface="Helvetica Light"/>
                <a:cs typeface="Helvetica Light"/>
              </a:rPr>
              <a:t>www.sportrition.com.au</a:t>
            </a:r>
            <a:br>
              <a:rPr lang="en-AU" dirty="0">
                <a:latin typeface="Helvetica Light"/>
                <a:cs typeface="Helvetica Light"/>
              </a:rPr>
            </a:br>
            <a:r>
              <a:rPr lang="en-AU" sz="2000" dirty="0" err="1">
                <a:latin typeface="Helvetica Light"/>
                <a:cs typeface="Helvetica Light"/>
              </a:rPr>
              <a:t>erica.dietitian@gmail.com</a:t>
            </a:r>
            <a:endParaRPr lang="en-AU" sz="2000" dirty="0">
              <a:latin typeface="Helvetica Light"/>
              <a:cs typeface="Helvetica Ligh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436963E-A899-6F40-9F49-3EDBBAAF5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rtrition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54" y="5614308"/>
            <a:ext cx="5350789" cy="10237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weet Potato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66800"/>
            <a:ext cx="9144000" cy="57912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622018" y="0"/>
            <a:ext cx="4451684" cy="1143000"/>
          </a:xfrm>
        </p:spPr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vegetables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/>
        </p:nvGraphicFramePr>
        <p:xfrm>
          <a:off x="5080445" y="1789899"/>
          <a:ext cx="3895092" cy="139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731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Helvetica Neue Thin"/>
                        <a:cs typeface="Helvetica Neue Thin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12-13 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14-18</a:t>
                      </a:r>
                    </a:p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19-50 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18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Boys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5.5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5.5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919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Girls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35861" y="2727917"/>
            <a:ext cx="56815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Helvetica Neue Thin"/>
                <a:cs typeface="Helvetica Neue Thin"/>
              </a:rPr>
              <a:t>o</a:t>
            </a:r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ne serve  </a:t>
            </a:r>
          </a:p>
          <a:p>
            <a:pPr>
              <a:buNone/>
            </a:pPr>
            <a:endParaRPr lang="en-US" sz="2200" dirty="0"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effectLst/>
              <a:latin typeface="Helvetica Neue Thin"/>
              <a:cs typeface="Helvetica Neue Thin"/>
            </a:endParaRP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_½ cup cooked vegetables</a:t>
            </a: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_½ cup beans</a:t>
            </a: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_1 cup raw salad vegetables</a:t>
            </a: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_½ cup sweet corn</a:t>
            </a: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_½ medium potato</a:t>
            </a:r>
          </a:p>
          <a:p>
            <a:r>
              <a:rPr lang="en-US" sz="2200" dirty="0"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/>
                <a:latin typeface="Helvetica Neue Thin"/>
                <a:cs typeface="Helvetica Neue Thin"/>
              </a:rPr>
              <a:t> _1 medium tomato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0918853-5D23-914B-81E9-2362EFF11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1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anges[WEB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572000" cy="6858000"/>
          </a:xfrm>
          <a:prstGeom prst="rect">
            <a:avLst/>
          </a:prstGeom>
        </p:spPr>
      </p:pic>
      <p:pic>
        <p:nvPicPr>
          <p:cNvPr id="15" name="Picture 14" descr="Oranges-2-[WEB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1"/>
          </a:xfrm>
          <a:prstGeom prst="rect">
            <a:avLst/>
          </a:prstGeom>
        </p:spPr>
      </p:pic>
      <p:graphicFrame>
        <p:nvGraphicFramePr>
          <p:cNvPr id="16" name="Content Placeholder 3"/>
          <p:cNvGraphicFramePr>
            <a:graphicFrameLocks/>
          </p:cNvGraphicFramePr>
          <p:nvPr/>
        </p:nvGraphicFramePr>
        <p:xfrm>
          <a:off x="4887198" y="5258358"/>
          <a:ext cx="389140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074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bg1"/>
                        </a:solidFill>
                        <a:latin typeface="Helvetica Neue Thin"/>
                        <a:cs typeface="Helvetica Neue Thin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12-13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14-18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19-50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074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Boys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074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Girls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Content Placeholder 5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78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378" dirty="0" err="1">
                <a:latin typeface="Helvetica Neue Thin"/>
                <a:cs typeface="Helvetica Neue Thin"/>
              </a:rPr>
              <a:t>o</a:t>
            </a: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ne serve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78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_1 medium apple, banana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_2 small apricots, kiwi or plums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_1 cup diced or canned fruit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	(with no added sugar)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78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Or only occasionally: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_125ml fruit juice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7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_30g dried fruit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/>
              <a:ea typeface="+mn-ea"/>
              <a:cs typeface="Helvetica Neue Thin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642785" y="0"/>
            <a:ext cx="3383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Helvetica Neue Thin"/>
                <a:ea typeface="+mj-ea"/>
                <a:cs typeface="Helvetica Neue Thin"/>
              </a:rPr>
              <a:t>f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Thin"/>
                <a:ea typeface="+mj-ea"/>
                <a:cs typeface="Helvetica Neue Thin"/>
              </a:rPr>
              <a:t>ruit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Thin"/>
              <a:ea typeface="+mj-ea"/>
              <a:cs typeface="Helvetica Neue Thin"/>
            </a:endParaRPr>
          </a:p>
        </p:txBody>
      </p:sp>
      <p:pic>
        <p:nvPicPr>
          <p:cNvPr id="9" name="Picture 8" descr="Sportrition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F1AE94C-9462-CD4B-BEC1-58FD3B885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3555" y="0"/>
            <a:ext cx="4624912" cy="1143000"/>
          </a:xfrm>
        </p:spPr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grains/cereals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4830" y="1529039"/>
            <a:ext cx="47004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 Thin"/>
                <a:cs typeface="Helvetica Neue Thin"/>
              </a:rPr>
              <a:t>one serve </a:t>
            </a:r>
          </a:p>
          <a:p>
            <a:endParaRPr lang="en-US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_1 slice bread</a:t>
            </a:r>
          </a:p>
          <a:p>
            <a:r>
              <a:rPr lang="en-US" dirty="0">
                <a:latin typeface="Helvetica Neue Thin"/>
                <a:cs typeface="Helvetica Neue Thin"/>
              </a:rPr>
              <a:t>_½ medium roll or flat bread</a:t>
            </a:r>
          </a:p>
          <a:p>
            <a:r>
              <a:rPr lang="en-US" dirty="0">
                <a:latin typeface="Helvetica Neue Thin"/>
                <a:cs typeface="Helvetica Neue Thin"/>
              </a:rPr>
              <a:t>_½ cup cooked rice, pasta, quinoa</a:t>
            </a:r>
          </a:p>
          <a:p>
            <a:r>
              <a:rPr lang="en-US" dirty="0">
                <a:latin typeface="Helvetica Neue Thin"/>
                <a:cs typeface="Helvetica Neue Thin"/>
              </a:rPr>
              <a:t>_½ cup cooked porridge</a:t>
            </a:r>
          </a:p>
          <a:p>
            <a:r>
              <a:rPr lang="en-US" dirty="0">
                <a:latin typeface="Helvetica Neue Thin"/>
                <a:cs typeface="Helvetica Neue Thin"/>
              </a:rPr>
              <a:t>_2/3 cup wheat cereal flakes</a:t>
            </a:r>
          </a:p>
          <a:p>
            <a:r>
              <a:rPr lang="en-US" dirty="0">
                <a:latin typeface="Helvetica Neue Thin"/>
                <a:cs typeface="Helvetica Neue Thin"/>
              </a:rPr>
              <a:t>_¼ cup muesli</a:t>
            </a:r>
          </a:p>
          <a:p>
            <a:r>
              <a:rPr lang="en-US" dirty="0">
                <a:latin typeface="Helvetica Neue Thin"/>
                <a:cs typeface="Helvetica Neue Thin"/>
              </a:rPr>
              <a:t>_3 </a:t>
            </a:r>
            <a:r>
              <a:rPr lang="en-US" dirty="0" err="1">
                <a:latin typeface="Helvetica Neue Thin"/>
                <a:cs typeface="Helvetica Neue Thin"/>
              </a:rPr>
              <a:t>crispbreads</a:t>
            </a:r>
            <a:r>
              <a:rPr lang="en-US" dirty="0">
                <a:latin typeface="Helvetica Neue Thin"/>
                <a:cs typeface="Helvetica Neue Thin"/>
              </a:rPr>
              <a:t>, 1 crumpet, 1 </a:t>
            </a:r>
            <a:r>
              <a:rPr lang="en-US" dirty="0" err="1">
                <a:latin typeface="Helvetica Neue Thin"/>
                <a:cs typeface="Helvetica Neue Thin"/>
              </a:rPr>
              <a:t>english</a:t>
            </a:r>
            <a:r>
              <a:rPr lang="en-US" dirty="0">
                <a:latin typeface="Helvetica Neue Thin"/>
                <a:cs typeface="Helvetica Neue Thin"/>
              </a:rPr>
              <a:t> muffin</a:t>
            </a:r>
          </a:p>
        </p:txBody>
      </p:sp>
      <p:pic>
        <p:nvPicPr>
          <p:cNvPr id="12" name="Picture 11" descr="Oa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242" y="784862"/>
            <a:ext cx="4048758" cy="6073137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2170176" y="4677823"/>
          <a:ext cx="4480920" cy="1409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622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bg1"/>
                        </a:solidFill>
                        <a:latin typeface="Helvetica Neue Thin"/>
                        <a:cs typeface="Helvetica Neue Thin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12-13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14-18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19-50 Years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22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Boys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622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Girls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1"/>
                          </a:solidFill>
                          <a:latin typeface="Helvetica Neue Thin"/>
                          <a:cs typeface="Helvetica Neue Thin"/>
                        </a:rPr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E70B6AE-05AA-064C-A4A9-0C3A3720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5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0452" y="81569"/>
            <a:ext cx="8229600" cy="1143000"/>
          </a:xfrm>
        </p:spPr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meat/meat alternatives</a:t>
            </a:r>
          </a:p>
        </p:txBody>
      </p:sp>
      <p:pic>
        <p:nvPicPr>
          <p:cNvPr id="11" name="Picture 10" descr="salm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4924"/>
            <a:ext cx="7943607" cy="4563075"/>
          </a:xfrm>
          <a:prstGeom prst="rect">
            <a:avLst/>
          </a:prstGeom>
        </p:spPr>
      </p:pic>
      <p:graphicFrame>
        <p:nvGraphicFramePr>
          <p:cNvPr id="12" name="Content Placeholder 3"/>
          <p:cNvGraphicFramePr>
            <a:graphicFrameLocks/>
          </p:cNvGraphicFramePr>
          <p:nvPr/>
        </p:nvGraphicFramePr>
        <p:xfrm>
          <a:off x="190515" y="1224569"/>
          <a:ext cx="4581444" cy="14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4973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Helvetica Neue Thin"/>
                        <a:cs typeface="Helvetica Neue Thin"/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12-13 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14-18 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19-50 Years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Boys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Girls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 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768313" y="1575849"/>
            <a:ext cx="3207224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Helvetica Neue Thin"/>
                <a:cs typeface="Helvetica Neue Thin"/>
              </a:rPr>
              <a:t>one serve</a:t>
            </a:r>
          </a:p>
          <a:p>
            <a:endParaRPr lang="en-US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_65g cooked lean meat</a:t>
            </a:r>
          </a:p>
          <a:p>
            <a:r>
              <a:rPr lang="en-US" dirty="0">
                <a:latin typeface="Helvetica Neue Thin"/>
                <a:cs typeface="Helvetica Neue Thin"/>
              </a:rPr>
              <a:t>_80g cooked lean poultry</a:t>
            </a:r>
          </a:p>
          <a:p>
            <a:r>
              <a:rPr lang="en-US" dirty="0">
                <a:latin typeface="Helvetica Neue Thin"/>
                <a:cs typeface="Helvetica Neue Thin"/>
              </a:rPr>
              <a:t>_100g cooked fish</a:t>
            </a:r>
          </a:p>
          <a:p>
            <a:r>
              <a:rPr lang="en-US" dirty="0">
                <a:latin typeface="Helvetica Neue Thin"/>
                <a:cs typeface="Helvetica Neue Thin"/>
              </a:rPr>
              <a:t>_2 large eggs</a:t>
            </a:r>
          </a:p>
          <a:p>
            <a:r>
              <a:rPr lang="en-US" dirty="0">
                <a:latin typeface="Helvetica Neue Thin"/>
                <a:cs typeface="Helvetica Neue Thin"/>
              </a:rPr>
              <a:t>_1 cup cooked beans</a:t>
            </a:r>
          </a:p>
          <a:p>
            <a:r>
              <a:rPr lang="en-US" dirty="0">
                <a:latin typeface="Helvetica Neue Thin"/>
                <a:cs typeface="Helvetica Neue Thin"/>
              </a:rPr>
              <a:t>_170g tofu</a:t>
            </a:r>
          </a:p>
          <a:p>
            <a:r>
              <a:rPr lang="en-US" dirty="0">
                <a:latin typeface="Helvetica Neue Thin"/>
                <a:cs typeface="Helvetica Neue Thin"/>
              </a:rPr>
              <a:t>_30g nuts, seeds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ED2B51-BA9F-2A40-904D-A69DD9DF1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42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84405" cy="1143000"/>
          </a:xfrm>
        </p:spPr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dairy</a:t>
            </a:r>
          </a:p>
        </p:txBody>
      </p:sp>
      <p:pic>
        <p:nvPicPr>
          <p:cNvPr id="13" name="Content Placeholder 12" descr="milk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77" r="-13777"/>
          <a:stretch>
            <a:fillRect/>
          </a:stretch>
        </p:blipFill>
        <p:spPr>
          <a:xfrm>
            <a:off x="-173789" y="1142999"/>
            <a:ext cx="10391639" cy="5715001"/>
          </a:xfrm>
        </p:spPr>
      </p:pic>
      <p:graphicFrame>
        <p:nvGraphicFramePr>
          <p:cNvPr id="14" name="Content Placeholder 3"/>
          <p:cNvGraphicFramePr>
            <a:graphicFrameLocks/>
          </p:cNvGraphicFramePr>
          <p:nvPr/>
        </p:nvGraphicFramePr>
        <p:xfrm>
          <a:off x="2927641" y="5080000"/>
          <a:ext cx="6047896" cy="1580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957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Helvetica Neue Thin"/>
                        <a:cs typeface="Helvetica Neue Thin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12-13 Years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14-18 Years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19-50 Years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57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Boys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3.5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3.5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957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Girls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3.5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3.5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tx1"/>
                          </a:solidFill>
                          <a:latin typeface="Helvetica Neue Thin"/>
                          <a:cs typeface="Helvetica Neue Thin"/>
                        </a:rPr>
                        <a:t>2.5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41641" y="163094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Helvetica Neue Thin"/>
                <a:cs typeface="Helvetica Neue Thin"/>
              </a:rPr>
              <a:t>one serve </a:t>
            </a:r>
          </a:p>
          <a:p>
            <a:endParaRPr lang="en-US" dirty="0">
              <a:latin typeface="Helvetica Neue Thin"/>
              <a:cs typeface="Helvetica Neue Thin"/>
            </a:endParaRPr>
          </a:p>
          <a:p>
            <a:r>
              <a:rPr lang="en-US" dirty="0">
                <a:latin typeface="Helvetica Neue Thin"/>
                <a:cs typeface="Helvetica Neue Thin"/>
              </a:rPr>
              <a:t>_1 cup (250ml) milk</a:t>
            </a:r>
          </a:p>
          <a:p>
            <a:r>
              <a:rPr lang="en-US" dirty="0">
                <a:latin typeface="Helvetica Neue Thin"/>
                <a:cs typeface="Helvetica Neue Thin"/>
              </a:rPr>
              <a:t>_½ cup evaporated milk</a:t>
            </a:r>
          </a:p>
          <a:p>
            <a:r>
              <a:rPr lang="en-US" dirty="0">
                <a:latin typeface="Helvetica Neue Thin"/>
                <a:cs typeface="Helvetica Neue Thin"/>
              </a:rPr>
              <a:t>_2 slices or 40g hard cheese</a:t>
            </a:r>
          </a:p>
          <a:p>
            <a:r>
              <a:rPr lang="en-US" dirty="0">
                <a:latin typeface="Helvetica Neue Thin"/>
                <a:cs typeface="Helvetica Neue Thin"/>
              </a:rPr>
              <a:t>_½ cup ricotta cheese</a:t>
            </a:r>
          </a:p>
          <a:p>
            <a:r>
              <a:rPr lang="en-US" dirty="0">
                <a:latin typeface="Helvetica Neue Thin"/>
                <a:cs typeface="Helvetica Neue Thin"/>
              </a:rPr>
              <a:t>_¾ cup yoghurt</a:t>
            </a:r>
          </a:p>
          <a:p>
            <a:r>
              <a:rPr lang="en-US" dirty="0">
                <a:latin typeface="Helvetica Neue Thin"/>
                <a:cs typeface="Helvetica Neue Thin"/>
              </a:rPr>
              <a:t>_1 cup soy milk</a:t>
            </a:r>
          </a:p>
        </p:txBody>
      </p:sp>
      <p:pic>
        <p:nvPicPr>
          <p:cNvPr id="8" name="Picture 7" descr="Sportrition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AE55F0C-FFD3-0A46-B863-86A514581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13" y="0"/>
            <a:ext cx="5158348" cy="1143000"/>
          </a:xfrm>
        </p:spPr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discretionary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Helvetica Light"/>
                <a:cs typeface="Helvetica Light"/>
              </a:rPr>
              <a:t>Infrequent, small quantities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9985" y="4181498"/>
            <a:ext cx="11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2 </a:t>
            </a:r>
            <a:r>
              <a:rPr lang="en-US" dirty="0" err="1">
                <a:latin typeface="Helvetica Light"/>
                <a:cs typeface="Helvetica Light"/>
              </a:rPr>
              <a:t>tbs</a:t>
            </a:r>
            <a:r>
              <a:rPr lang="en-US" dirty="0">
                <a:latin typeface="Helvetica Light"/>
                <a:cs typeface="Helvetica Light"/>
              </a:rPr>
              <a:t> jam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2548" y="6061069"/>
            <a:ext cx="233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5 squares chocolate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8826" y="4932740"/>
            <a:ext cx="115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5-6 </a:t>
            </a:r>
            <a:r>
              <a:rPr lang="en-US" dirty="0" err="1">
                <a:latin typeface="Helvetica Light"/>
                <a:cs typeface="Helvetica Light"/>
              </a:rPr>
              <a:t>lollies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7879" y="4259999"/>
            <a:ext cx="179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2 choc biscuits</a:t>
            </a:r>
          </a:p>
        </p:txBody>
      </p:sp>
      <p:pic>
        <p:nvPicPr>
          <p:cNvPr id="18" name="Picture 17" descr="hon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377" y="2533533"/>
            <a:ext cx="1801264" cy="1647965"/>
          </a:xfrm>
          <a:prstGeom prst="rect">
            <a:avLst/>
          </a:prstGeom>
        </p:spPr>
      </p:pic>
      <p:pic>
        <p:nvPicPr>
          <p:cNvPr id="19" name="Picture 18" descr="j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3" y="2497656"/>
            <a:ext cx="1613248" cy="1613248"/>
          </a:xfrm>
          <a:prstGeom prst="rect">
            <a:avLst/>
          </a:prstGeom>
        </p:spPr>
      </p:pic>
      <p:pic>
        <p:nvPicPr>
          <p:cNvPr id="20" name="Picture 19" descr="tim tam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031" y="3286226"/>
            <a:ext cx="1309045" cy="871110"/>
          </a:xfrm>
          <a:prstGeom prst="rect">
            <a:avLst/>
          </a:prstGeom>
        </p:spPr>
      </p:pic>
      <p:pic>
        <p:nvPicPr>
          <p:cNvPr id="21" name="Picture 20" descr="cok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52" y="4617757"/>
            <a:ext cx="1524315" cy="1524315"/>
          </a:xfrm>
          <a:prstGeom prst="rect">
            <a:avLst/>
          </a:prstGeom>
        </p:spPr>
      </p:pic>
      <p:pic>
        <p:nvPicPr>
          <p:cNvPr id="22" name="Picture 21" descr="cho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850" y="4817685"/>
            <a:ext cx="2150249" cy="1130615"/>
          </a:xfrm>
          <a:prstGeom prst="rect">
            <a:avLst/>
          </a:prstGeom>
        </p:spPr>
      </p:pic>
      <p:pic>
        <p:nvPicPr>
          <p:cNvPr id="23" name="Picture 22" descr="lolli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887" y="5344804"/>
            <a:ext cx="1524315" cy="12702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62981" y="6142072"/>
            <a:ext cx="182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1 can soft drink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8030" y="2934948"/>
            <a:ext cx="143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2 </a:t>
            </a:r>
            <a:r>
              <a:rPr lang="en-US" dirty="0" err="1">
                <a:latin typeface="Helvetica Light"/>
                <a:cs typeface="Helvetica Light"/>
              </a:rPr>
              <a:t>tbs</a:t>
            </a:r>
            <a:r>
              <a:rPr lang="en-US" dirty="0">
                <a:latin typeface="Helvetica Light"/>
                <a:cs typeface="Helvetica Light"/>
              </a:rPr>
              <a:t> honey</a:t>
            </a:r>
          </a:p>
        </p:txBody>
      </p:sp>
      <p:pic>
        <p:nvPicPr>
          <p:cNvPr id="26" name="Picture 25" descr="hot chip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1401" y="2305824"/>
            <a:ext cx="1223742" cy="16316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16610" y="3783724"/>
            <a:ext cx="165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~12 hot chips</a:t>
            </a:r>
          </a:p>
        </p:txBody>
      </p:sp>
      <p:pic>
        <p:nvPicPr>
          <p:cNvPr id="28" name="Picture 27" descr="donu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1099" y="1598752"/>
            <a:ext cx="1967529" cy="16691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299935" y="2684370"/>
            <a:ext cx="9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1 donut</a:t>
            </a:r>
          </a:p>
        </p:txBody>
      </p:sp>
      <p:pic>
        <p:nvPicPr>
          <p:cNvPr id="30" name="Picture 29" descr="sausage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0561" y="4298884"/>
            <a:ext cx="1909476" cy="10296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53526" y="4091057"/>
            <a:ext cx="186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2 thin sausages</a:t>
            </a:r>
          </a:p>
        </p:txBody>
      </p:sp>
      <p:pic>
        <p:nvPicPr>
          <p:cNvPr id="32" name="Picture 31" descr="Sportrition-Blu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4032" y="163906"/>
            <a:ext cx="1652602" cy="316175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9D9979BF-F8CA-8247-AAEA-DC15C0E66F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5525321"/>
            <a:ext cx="1058041" cy="10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3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1242</Words>
  <Application>Microsoft Macintosh PowerPoint</Application>
  <PresentationFormat>On-screen Show (4:3)</PresentationFormat>
  <Paragraphs>261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Helvetica Light</vt:lpstr>
      <vt:lpstr>Helvetica Neue Thin</vt:lpstr>
      <vt:lpstr>Office Theme</vt:lpstr>
      <vt:lpstr>PowerPoint Presentation</vt:lpstr>
      <vt:lpstr>Foundation for Success</vt:lpstr>
      <vt:lpstr>The five food groups</vt:lpstr>
      <vt:lpstr>vegetables</vt:lpstr>
      <vt:lpstr>PowerPoint Presentation</vt:lpstr>
      <vt:lpstr>grains/cereals</vt:lpstr>
      <vt:lpstr>meat/meat alternatives</vt:lpstr>
      <vt:lpstr>dairy</vt:lpstr>
      <vt:lpstr>discretionary foods</vt:lpstr>
      <vt:lpstr>Foundation for Success</vt:lpstr>
      <vt:lpstr>Nutrients in foods</vt:lpstr>
      <vt:lpstr>Sport specific nutrition</vt:lpstr>
      <vt:lpstr>Sport specific nutrition - training</vt:lpstr>
      <vt:lpstr>Sport specific nutrition - training</vt:lpstr>
      <vt:lpstr>Sport specific nutrition - training</vt:lpstr>
      <vt:lpstr>Sport specific nutrition - game days</vt:lpstr>
      <vt:lpstr>Sport specific nutrition - game days</vt:lpstr>
      <vt:lpstr>Sport specific nutrition - game days</vt:lpstr>
      <vt:lpstr>Matching food intake with output</vt:lpstr>
      <vt:lpstr>What I’ve noticed after 10 years - during the week</vt:lpstr>
      <vt:lpstr>What I’ve noticed after 10 years - game day</vt:lpstr>
      <vt:lpstr>School days</vt:lpstr>
      <vt:lpstr>School days – set yourself up for success</vt:lpstr>
      <vt:lpstr>Hydration</vt:lpstr>
      <vt:lpstr>Hydration</vt:lpstr>
      <vt:lpstr>Remembering to drink</vt:lpstr>
      <vt:lpstr>Cramping?</vt:lpstr>
      <vt:lpstr>Cramping?</vt:lpstr>
      <vt:lpstr>Foundation for Success</vt:lpstr>
      <vt:lpstr>What is a supplement?</vt:lpstr>
      <vt:lpstr>What is a supplement?</vt:lpstr>
      <vt:lpstr>Supplements</vt:lpstr>
      <vt:lpstr>Questions?     www.sportrition.com.au erica.dietitian@gmail.com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Erica Stephens</dc:creator>
  <cp:lastModifiedBy>Erica Stephens</cp:lastModifiedBy>
  <cp:revision>23</cp:revision>
  <dcterms:created xsi:type="dcterms:W3CDTF">2019-12-19T06:55:55Z</dcterms:created>
  <dcterms:modified xsi:type="dcterms:W3CDTF">2021-02-22T03:48:01Z</dcterms:modified>
</cp:coreProperties>
</file>