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81" r:id="rId5"/>
    <p:sldId id="283" r:id="rId6"/>
    <p:sldId id="284" r:id="rId7"/>
    <p:sldId id="258" r:id="rId8"/>
    <p:sldId id="285" r:id="rId9"/>
    <p:sldId id="286" r:id="rId10"/>
    <p:sldId id="291" r:id="rId11"/>
    <p:sldId id="287" r:id="rId12"/>
    <p:sldId id="277" r:id="rId13"/>
    <p:sldId id="289" r:id="rId14"/>
    <p:sldId id="290" r:id="rId15"/>
    <p:sldId id="293" r:id="rId16"/>
    <p:sldId id="279" r:id="rId17"/>
    <p:sldId id="292" r:id="rId18"/>
    <p:sldId id="294" r:id="rId19"/>
    <p:sldId id="295" r:id="rId20"/>
    <p:sldId id="296" r:id="rId21"/>
    <p:sldId id="297" r:id="rId22"/>
    <p:sldId id="298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5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59A94-F943-428E-AC6C-F2B24C54329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E9A4B0-17B1-412D-8F71-361149F3ABB5}">
      <dgm:prSet/>
      <dgm:spPr/>
      <dgm:t>
        <a:bodyPr/>
        <a:lstStyle/>
        <a:p>
          <a:r>
            <a:rPr lang="en-AU" dirty="0"/>
            <a:t>activation &amp; strength of the three largest intrinsic foot muscles will reduce arch from flattening</a:t>
          </a:r>
          <a:endParaRPr lang="en-US" dirty="0"/>
        </a:p>
      </dgm:t>
    </dgm:pt>
    <dgm:pt modelId="{B5C1941C-6867-4AFE-8EBC-D2E27DCEC160}" type="parTrans" cxnId="{7F10908B-2621-4E90-A280-25C9849B8606}">
      <dgm:prSet/>
      <dgm:spPr/>
      <dgm:t>
        <a:bodyPr/>
        <a:lstStyle/>
        <a:p>
          <a:endParaRPr lang="en-US"/>
        </a:p>
      </dgm:t>
    </dgm:pt>
    <dgm:pt modelId="{873D5B41-C77D-4A3F-98DA-9713D03B42D9}" type="sibTrans" cxnId="{7F10908B-2621-4E90-A280-25C9849B8606}">
      <dgm:prSet/>
      <dgm:spPr/>
      <dgm:t>
        <a:bodyPr/>
        <a:lstStyle/>
        <a:p>
          <a:endParaRPr lang="en-US"/>
        </a:p>
      </dgm:t>
    </dgm:pt>
    <dgm:pt modelId="{35D3F159-BC44-489E-90E5-A185FD21AF6A}">
      <dgm:prSet/>
      <dgm:spPr/>
      <dgm:t>
        <a:bodyPr/>
        <a:lstStyle/>
        <a:p>
          <a:r>
            <a:rPr lang="en-AU" dirty="0"/>
            <a:t>When the intrinsic foot muscles are activated they can increase their response to increasing vertical load.</a:t>
          </a:r>
          <a:endParaRPr lang="en-US" dirty="0"/>
        </a:p>
      </dgm:t>
    </dgm:pt>
    <dgm:pt modelId="{7E8DC3AD-B48E-472E-8810-B8BB90146E01}" type="parTrans" cxnId="{9A28E23C-955B-4194-9B47-93A88FFE88DE}">
      <dgm:prSet/>
      <dgm:spPr/>
      <dgm:t>
        <a:bodyPr/>
        <a:lstStyle/>
        <a:p>
          <a:endParaRPr lang="en-US"/>
        </a:p>
      </dgm:t>
    </dgm:pt>
    <dgm:pt modelId="{D6E5A532-9FCB-408F-B155-2495CAC580B2}" type="sibTrans" cxnId="{9A28E23C-955B-4194-9B47-93A88FFE88DE}">
      <dgm:prSet/>
      <dgm:spPr/>
      <dgm:t>
        <a:bodyPr/>
        <a:lstStyle/>
        <a:p>
          <a:endParaRPr lang="en-US"/>
        </a:p>
      </dgm:t>
    </dgm:pt>
    <dgm:pt modelId="{6B13648B-D631-479F-9806-253C6D7A81F0}">
      <dgm:prSet/>
      <dgm:spPr/>
      <dgm:t>
        <a:bodyPr/>
        <a:lstStyle/>
        <a:p>
          <a:r>
            <a:rPr lang="en-AU" dirty="0"/>
            <a:t>While running the foot absorbed energy when you hit the ground subsequently returns less energy generated as you push off. The stronger your strength/activation of the arch muscles you can conserve more energy at higher running speeds.</a:t>
          </a:r>
          <a:endParaRPr lang="en-US" dirty="0"/>
        </a:p>
      </dgm:t>
    </dgm:pt>
    <dgm:pt modelId="{C85D5E44-115D-477A-B61D-47715F348FE3}" type="parTrans" cxnId="{B4E24507-7580-46FA-BBD0-BC09952C178F}">
      <dgm:prSet/>
      <dgm:spPr/>
      <dgm:t>
        <a:bodyPr/>
        <a:lstStyle/>
        <a:p>
          <a:endParaRPr lang="en-US"/>
        </a:p>
      </dgm:t>
    </dgm:pt>
    <dgm:pt modelId="{53A15DF3-1099-4D7F-9D46-ECD50EEF9950}" type="sibTrans" cxnId="{B4E24507-7580-46FA-BBD0-BC09952C178F}">
      <dgm:prSet/>
      <dgm:spPr/>
      <dgm:t>
        <a:bodyPr/>
        <a:lstStyle/>
        <a:p>
          <a:endParaRPr lang="en-US"/>
        </a:p>
      </dgm:t>
    </dgm:pt>
    <dgm:pt modelId="{EEFDA4F0-895E-D74C-8F6B-EDBE1D7DAA3D}" type="pres">
      <dgm:prSet presAssocID="{F3059A94-F943-428E-AC6C-F2B24C543294}" presName="outerComposite" presStyleCnt="0">
        <dgm:presLayoutVars>
          <dgm:chMax val="5"/>
          <dgm:dir/>
          <dgm:resizeHandles val="exact"/>
        </dgm:presLayoutVars>
      </dgm:prSet>
      <dgm:spPr/>
    </dgm:pt>
    <dgm:pt modelId="{62ADC0DA-2487-5C47-8BC1-48E623E42177}" type="pres">
      <dgm:prSet presAssocID="{F3059A94-F943-428E-AC6C-F2B24C543294}" presName="dummyMaxCanvas" presStyleCnt="0">
        <dgm:presLayoutVars/>
      </dgm:prSet>
      <dgm:spPr/>
    </dgm:pt>
    <dgm:pt modelId="{166BB338-504E-1D4F-B391-C75330E95C22}" type="pres">
      <dgm:prSet presAssocID="{F3059A94-F943-428E-AC6C-F2B24C543294}" presName="ThreeNodes_1" presStyleLbl="node1" presStyleIdx="0" presStyleCnt="3">
        <dgm:presLayoutVars>
          <dgm:bulletEnabled val="1"/>
        </dgm:presLayoutVars>
      </dgm:prSet>
      <dgm:spPr/>
    </dgm:pt>
    <dgm:pt modelId="{82DBC1D7-B2E1-2445-972E-90BC937FAFEF}" type="pres">
      <dgm:prSet presAssocID="{F3059A94-F943-428E-AC6C-F2B24C543294}" presName="ThreeNodes_2" presStyleLbl="node1" presStyleIdx="1" presStyleCnt="3">
        <dgm:presLayoutVars>
          <dgm:bulletEnabled val="1"/>
        </dgm:presLayoutVars>
      </dgm:prSet>
      <dgm:spPr/>
    </dgm:pt>
    <dgm:pt modelId="{41898E36-938C-D340-A509-A8FE38A94C8B}" type="pres">
      <dgm:prSet presAssocID="{F3059A94-F943-428E-AC6C-F2B24C543294}" presName="ThreeNodes_3" presStyleLbl="node1" presStyleIdx="2" presStyleCnt="3">
        <dgm:presLayoutVars>
          <dgm:bulletEnabled val="1"/>
        </dgm:presLayoutVars>
      </dgm:prSet>
      <dgm:spPr/>
    </dgm:pt>
    <dgm:pt modelId="{DC3C43D5-1252-484A-B82D-E9D3C0CDAD20}" type="pres">
      <dgm:prSet presAssocID="{F3059A94-F943-428E-AC6C-F2B24C543294}" presName="ThreeConn_1-2" presStyleLbl="fgAccFollowNode1" presStyleIdx="0" presStyleCnt="2">
        <dgm:presLayoutVars>
          <dgm:bulletEnabled val="1"/>
        </dgm:presLayoutVars>
      </dgm:prSet>
      <dgm:spPr/>
    </dgm:pt>
    <dgm:pt modelId="{1F01F73A-5ACA-4E4A-B2BB-F3805F1CE776}" type="pres">
      <dgm:prSet presAssocID="{F3059A94-F943-428E-AC6C-F2B24C543294}" presName="ThreeConn_2-3" presStyleLbl="fgAccFollowNode1" presStyleIdx="1" presStyleCnt="2">
        <dgm:presLayoutVars>
          <dgm:bulletEnabled val="1"/>
        </dgm:presLayoutVars>
      </dgm:prSet>
      <dgm:spPr/>
    </dgm:pt>
    <dgm:pt modelId="{DCBB21DC-0922-A24A-A6E8-03DEB33B45CA}" type="pres">
      <dgm:prSet presAssocID="{F3059A94-F943-428E-AC6C-F2B24C543294}" presName="ThreeNodes_1_text" presStyleLbl="node1" presStyleIdx="2" presStyleCnt="3">
        <dgm:presLayoutVars>
          <dgm:bulletEnabled val="1"/>
        </dgm:presLayoutVars>
      </dgm:prSet>
      <dgm:spPr/>
    </dgm:pt>
    <dgm:pt modelId="{DC8910B7-A26D-6741-B143-1D30D25FBC89}" type="pres">
      <dgm:prSet presAssocID="{F3059A94-F943-428E-AC6C-F2B24C543294}" presName="ThreeNodes_2_text" presStyleLbl="node1" presStyleIdx="2" presStyleCnt="3">
        <dgm:presLayoutVars>
          <dgm:bulletEnabled val="1"/>
        </dgm:presLayoutVars>
      </dgm:prSet>
      <dgm:spPr/>
    </dgm:pt>
    <dgm:pt modelId="{71DA879D-648E-F74B-B0E2-36FFFC76CC3A}" type="pres">
      <dgm:prSet presAssocID="{F3059A94-F943-428E-AC6C-F2B24C54329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4E24507-7580-46FA-BBD0-BC09952C178F}" srcId="{F3059A94-F943-428E-AC6C-F2B24C543294}" destId="{6B13648B-D631-479F-9806-253C6D7A81F0}" srcOrd="2" destOrd="0" parTransId="{C85D5E44-115D-477A-B61D-47715F348FE3}" sibTransId="{53A15DF3-1099-4D7F-9D46-ECD50EEF9950}"/>
    <dgm:cxn modelId="{C204500D-22EC-5E4B-B609-EA3E3EAC639C}" type="presOf" srcId="{35D3F159-BC44-489E-90E5-A185FD21AF6A}" destId="{82DBC1D7-B2E1-2445-972E-90BC937FAFEF}" srcOrd="0" destOrd="0" presId="urn:microsoft.com/office/officeart/2005/8/layout/vProcess5"/>
    <dgm:cxn modelId="{BC2E5B28-1458-F641-9A6C-8198070D9DEB}" type="presOf" srcId="{6B13648B-D631-479F-9806-253C6D7A81F0}" destId="{71DA879D-648E-F74B-B0E2-36FFFC76CC3A}" srcOrd="1" destOrd="0" presId="urn:microsoft.com/office/officeart/2005/8/layout/vProcess5"/>
    <dgm:cxn modelId="{9A28E23C-955B-4194-9B47-93A88FFE88DE}" srcId="{F3059A94-F943-428E-AC6C-F2B24C543294}" destId="{35D3F159-BC44-489E-90E5-A185FD21AF6A}" srcOrd="1" destOrd="0" parTransId="{7E8DC3AD-B48E-472E-8810-B8BB90146E01}" sibTransId="{D6E5A532-9FCB-408F-B155-2495CAC580B2}"/>
    <dgm:cxn modelId="{309C1A57-CAB6-FF4A-9DE4-A9E227517F3C}" type="presOf" srcId="{F3059A94-F943-428E-AC6C-F2B24C543294}" destId="{EEFDA4F0-895E-D74C-8F6B-EDBE1D7DAA3D}" srcOrd="0" destOrd="0" presId="urn:microsoft.com/office/officeart/2005/8/layout/vProcess5"/>
    <dgm:cxn modelId="{77B82C5B-3DF6-8E4A-BAD6-C2DB4E4F7985}" type="presOf" srcId="{35D3F159-BC44-489E-90E5-A185FD21AF6A}" destId="{DC8910B7-A26D-6741-B143-1D30D25FBC89}" srcOrd="1" destOrd="0" presId="urn:microsoft.com/office/officeart/2005/8/layout/vProcess5"/>
    <dgm:cxn modelId="{10C4ED60-4CA7-0A4A-A1CA-4F3021C4392B}" type="presOf" srcId="{873D5B41-C77D-4A3F-98DA-9713D03B42D9}" destId="{DC3C43D5-1252-484A-B82D-E9D3C0CDAD20}" srcOrd="0" destOrd="0" presId="urn:microsoft.com/office/officeart/2005/8/layout/vProcess5"/>
    <dgm:cxn modelId="{2A875262-A06F-A544-BB47-AF07BCDBF8B8}" type="presOf" srcId="{D6E5A532-9FCB-408F-B155-2495CAC580B2}" destId="{1F01F73A-5ACA-4E4A-B2BB-F3805F1CE776}" srcOrd="0" destOrd="0" presId="urn:microsoft.com/office/officeart/2005/8/layout/vProcess5"/>
    <dgm:cxn modelId="{CF2C3F6F-3603-BF43-996A-64FB33E092C5}" type="presOf" srcId="{C6E9A4B0-17B1-412D-8F71-361149F3ABB5}" destId="{DCBB21DC-0922-A24A-A6E8-03DEB33B45CA}" srcOrd="1" destOrd="0" presId="urn:microsoft.com/office/officeart/2005/8/layout/vProcess5"/>
    <dgm:cxn modelId="{7F10908B-2621-4E90-A280-25C9849B8606}" srcId="{F3059A94-F943-428E-AC6C-F2B24C543294}" destId="{C6E9A4B0-17B1-412D-8F71-361149F3ABB5}" srcOrd="0" destOrd="0" parTransId="{B5C1941C-6867-4AFE-8EBC-D2E27DCEC160}" sibTransId="{873D5B41-C77D-4A3F-98DA-9713D03B42D9}"/>
    <dgm:cxn modelId="{47A8B78F-A838-CA44-91C1-7A4E8552EB2A}" type="presOf" srcId="{6B13648B-D631-479F-9806-253C6D7A81F0}" destId="{41898E36-938C-D340-A509-A8FE38A94C8B}" srcOrd="0" destOrd="0" presId="urn:microsoft.com/office/officeart/2005/8/layout/vProcess5"/>
    <dgm:cxn modelId="{3942A297-331D-8C40-854F-6B2F944BB704}" type="presOf" srcId="{C6E9A4B0-17B1-412D-8F71-361149F3ABB5}" destId="{166BB338-504E-1D4F-B391-C75330E95C22}" srcOrd="0" destOrd="0" presId="urn:microsoft.com/office/officeart/2005/8/layout/vProcess5"/>
    <dgm:cxn modelId="{70AD7C55-80DC-D049-9D68-10C040F923DB}" type="presParOf" srcId="{EEFDA4F0-895E-D74C-8F6B-EDBE1D7DAA3D}" destId="{62ADC0DA-2487-5C47-8BC1-48E623E42177}" srcOrd="0" destOrd="0" presId="urn:microsoft.com/office/officeart/2005/8/layout/vProcess5"/>
    <dgm:cxn modelId="{5E26AB5B-6A53-484A-94D4-D2CB64894569}" type="presParOf" srcId="{EEFDA4F0-895E-D74C-8F6B-EDBE1D7DAA3D}" destId="{166BB338-504E-1D4F-B391-C75330E95C22}" srcOrd="1" destOrd="0" presId="urn:microsoft.com/office/officeart/2005/8/layout/vProcess5"/>
    <dgm:cxn modelId="{189F857F-F4FF-3B44-ACCC-A8B4A28C5084}" type="presParOf" srcId="{EEFDA4F0-895E-D74C-8F6B-EDBE1D7DAA3D}" destId="{82DBC1D7-B2E1-2445-972E-90BC937FAFEF}" srcOrd="2" destOrd="0" presId="urn:microsoft.com/office/officeart/2005/8/layout/vProcess5"/>
    <dgm:cxn modelId="{0E88D6F4-F427-1348-B214-D6161A2A812F}" type="presParOf" srcId="{EEFDA4F0-895E-D74C-8F6B-EDBE1D7DAA3D}" destId="{41898E36-938C-D340-A509-A8FE38A94C8B}" srcOrd="3" destOrd="0" presId="urn:microsoft.com/office/officeart/2005/8/layout/vProcess5"/>
    <dgm:cxn modelId="{CEC1D00A-1AD9-9144-9E24-70ADF59753AD}" type="presParOf" srcId="{EEFDA4F0-895E-D74C-8F6B-EDBE1D7DAA3D}" destId="{DC3C43D5-1252-484A-B82D-E9D3C0CDAD20}" srcOrd="4" destOrd="0" presId="urn:microsoft.com/office/officeart/2005/8/layout/vProcess5"/>
    <dgm:cxn modelId="{D4781410-DF3F-BF43-AE4F-783FEB2A3452}" type="presParOf" srcId="{EEFDA4F0-895E-D74C-8F6B-EDBE1D7DAA3D}" destId="{1F01F73A-5ACA-4E4A-B2BB-F3805F1CE776}" srcOrd="5" destOrd="0" presId="urn:microsoft.com/office/officeart/2005/8/layout/vProcess5"/>
    <dgm:cxn modelId="{82CA3860-839F-4B41-9C0E-44FD3161E329}" type="presParOf" srcId="{EEFDA4F0-895E-D74C-8F6B-EDBE1D7DAA3D}" destId="{DCBB21DC-0922-A24A-A6E8-03DEB33B45CA}" srcOrd="6" destOrd="0" presId="urn:microsoft.com/office/officeart/2005/8/layout/vProcess5"/>
    <dgm:cxn modelId="{474FEE9E-EDE3-6443-9006-BAFDAE7CDA05}" type="presParOf" srcId="{EEFDA4F0-895E-D74C-8F6B-EDBE1D7DAA3D}" destId="{DC8910B7-A26D-6741-B143-1D30D25FBC89}" srcOrd="7" destOrd="0" presId="urn:microsoft.com/office/officeart/2005/8/layout/vProcess5"/>
    <dgm:cxn modelId="{5D4B4ED1-9B7A-7243-9DC0-753505EFC893}" type="presParOf" srcId="{EEFDA4F0-895E-D74C-8F6B-EDBE1D7DAA3D}" destId="{71DA879D-648E-F74B-B0E2-36FFFC76CC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BB338-504E-1D4F-B391-C75330E95C22}">
      <dsp:nvSpPr>
        <dsp:cNvPr id="0" name=""/>
        <dsp:cNvSpPr/>
      </dsp:nvSpPr>
      <dsp:spPr>
        <a:xfrm>
          <a:off x="0" y="0"/>
          <a:ext cx="5995274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activation &amp; strength of the three largest intrinsic foot muscles will reduce arch from flattening</a:t>
          </a:r>
          <a:endParaRPr lang="en-US" sz="1500" kern="1200" dirty="0"/>
        </a:p>
      </dsp:txBody>
      <dsp:txXfrm>
        <a:off x="35643" y="35643"/>
        <a:ext cx="4682111" cy="1145644"/>
      </dsp:txXfrm>
    </dsp:sp>
    <dsp:sp modelId="{82DBC1D7-B2E1-2445-972E-90BC937FAFEF}">
      <dsp:nvSpPr>
        <dsp:cNvPr id="0" name=""/>
        <dsp:cNvSpPr/>
      </dsp:nvSpPr>
      <dsp:spPr>
        <a:xfrm>
          <a:off x="528994" y="1419751"/>
          <a:ext cx="5995274" cy="1216930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When the intrinsic foot muscles are activated they can increase their response to increasing vertical load.</a:t>
          </a:r>
          <a:endParaRPr lang="en-US" sz="1500" kern="1200" dirty="0"/>
        </a:p>
      </dsp:txBody>
      <dsp:txXfrm>
        <a:off x="564637" y="1455394"/>
        <a:ext cx="4603988" cy="1145644"/>
      </dsp:txXfrm>
    </dsp:sp>
    <dsp:sp modelId="{41898E36-938C-D340-A509-A8FE38A94C8B}">
      <dsp:nvSpPr>
        <dsp:cNvPr id="0" name=""/>
        <dsp:cNvSpPr/>
      </dsp:nvSpPr>
      <dsp:spPr>
        <a:xfrm>
          <a:off x="1057989" y="2839503"/>
          <a:ext cx="5995274" cy="1216930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While running the foot absorbed energy when you hit the ground subsequently returns less energy generated as you push off. The stronger your strength/activation of the arch muscles you can conserve more energy at higher running speeds.</a:t>
          </a:r>
          <a:endParaRPr lang="en-US" sz="1500" kern="1200" dirty="0"/>
        </a:p>
      </dsp:txBody>
      <dsp:txXfrm>
        <a:off x="1093632" y="2875146"/>
        <a:ext cx="4603988" cy="1145644"/>
      </dsp:txXfrm>
    </dsp:sp>
    <dsp:sp modelId="{DC3C43D5-1252-484A-B82D-E9D3C0CDAD20}">
      <dsp:nvSpPr>
        <dsp:cNvPr id="0" name=""/>
        <dsp:cNvSpPr/>
      </dsp:nvSpPr>
      <dsp:spPr>
        <a:xfrm>
          <a:off x="5204269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82245" y="922838"/>
        <a:ext cx="435052" cy="595231"/>
      </dsp:txXfrm>
    </dsp:sp>
    <dsp:sp modelId="{1F01F73A-5ACA-4E4A-B2BB-F3805F1CE776}">
      <dsp:nvSpPr>
        <dsp:cNvPr id="0" name=""/>
        <dsp:cNvSpPr/>
      </dsp:nvSpPr>
      <dsp:spPr>
        <a:xfrm>
          <a:off x="5733264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11240" y="2334477"/>
        <a:ext cx="435052" cy="59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6">
                <a:alpha val="17000"/>
                <a:lumMod val="62000"/>
                <a:lumOff val="38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5BAD-74DC-C24A-92AF-B53F6EC06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347" y="61692"/>
            <a:ext cx="7288567" cy="2019732"/>
          </a:xfrm>
        </p:spPr>
        <p:txBody>
          <a:bodyPr/>
          <a:lstStyle/>
          <a:p>
            <a:r>
              <a:rPr lang="en-US" sz="8000" dirty="0"/>
              <a:t>Sports Podiatry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00EB0-E8D9-B64E-8600-F86A66111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437" y="2099199"/>
            <a:ext cx="7161477" cy="533525"/>
          </a:xfrm>
        </p:spPr>
        <p:txBody>
          <a:bodyPr>
            <a:noAutofit/>
          </a:bodyPr>
          <a:lstStyle/>
          <a:p>
            <a:r>
              <a:rPr lang="en-US" sz="3000" dirty="0"/>
              <a:t>Putting your feet in trustworthy hands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03AE6-8720-7C4D-84E8-2563A655BC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0" y="3137478"/>
            <a:ext cx="3738206" cy="3249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6D12C-26C3-7D4D-893C-F04A0194FF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107" y="61692"/>
            <a:ext cx="1750541" cy="1715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CD077D-9321-094D-BFC9-308CFE6CAF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979" y="1777569"/>
            <a:ext cx="6217091" cy="62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3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3551-3FAE-9A4F-8C43-11D0BDD7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50" y="121340"/>
            <a:ext cx="8596668" cy="668055"/>
          </a:xfrm>
        </p:spPr>
        <p:txBody>
          <a:bodyPr/>
          <a:lstStyle/>
          <a:p>
            <a:r>
              <a:rPr lang="en-AU" dirty="0"/>
              <a:t>Our Equipment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5D643-145E-7640-A706-B2955831D4F2}"/>
              </a:ext>
            </a:extLst>
          </p:cNvPr>
          <p:cNvSpPr txBox="1"/>
          <p:nvPr/>
        </p:nvSpPr>
        <p:spPr>
          <a:xfrm>
            <a:off x="426129" y="858193"/>
            <a:ext cx="9765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u="sng" dirty="0">
                <a:latin typeface="+mj-lt"/>
              </a:rPr>
              <a:t>3D Scanning/Printing of Foot Orthoses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4D5E4-C4A4-4026-8FEA-6FCA7E963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911" y="2325950"/>
            <a:ext cx="6064218" cy="333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97EE2-9188-471F-8353-C06294AD6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90" y="2074621"/>
            <a:ext cx="4787256" cy="35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5B77-3257-2C4E-A447-E7DBD16C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609600"/>
            <a:ext cx="9105326" cy="1320800"/>
          </a:xfrm>
        </p:spPr>
        <p:txBody>
          <a:bodyPr/>
          <a:lstStyle/>
          <a:p>
            <a:pPr algn="ctr"/>
            <a:r>
              <a:rPr lang="en-AU" dirty="0"/>
              <a:t>What can do Podiatrists do for Footballers?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73E96-3A99-E14F-B272-2D7B43A12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26" y="1930400"/>
            <a:ext cx="4184035" cy="3880772"/>
          </a:xfrm>
        </p:spPr>
        <p:txBody>
          <a:bodyPr>
            <a:noAutofit/>
          </a:bodyPr>
          <a:lstStyle/>
          <a:p>
            <a:r>
              <a:rPr lang="en-AU" sz="2200" b="1" dirty="0"/>
              <a:t>Common Lower Limb Injuries</a:t>
            </a:r>
          </a:p>
          <a:p>
            <a:r>
              <a:rPr lang="en-AU" sz="2200" b="1" dirty="0"/>
              <a:t>Load Management</a:t>
            </a:r>
          </a:p>
          <a:p>
            <a:r>
              <a:rPr lang="en-AU" sz="2200" b="1" dirty="0"/>
              <a:t>Strength and Conditioning</a:t>
            </a:r>
          </a:p>
          <a:p>
            <a:pPr lvl="1"/>
            <a:r>
              <a:rPr lang="en-AU" sz="2000" b="1" dirty="0"/>
              <a:t>Intrinsic Foot Strength</a:t>
            </a:r>
          </a:p>
          <a:p>
            <a:r>
              <a:rPr lang="en-AU" sz="2200" b="1" dirty="0"/>
              <a:t>Football Boots</a:t>
            </a:r>
          </a:p>
          <a:p>
            <a:endParaRPr lang="en-AU" sz="2200" b="1" dirty="0"/>
          </a:p>
          <a:p>
            <a:r>
              <a:rPr lang="en-AU" sz="2200" dirty="0"/>
              <a:t>Blisters</a:t>
            </a:r>
          </a:p>
          <a:p>
            <a:r>
              <a:rPr lang="en-AU" sz="2200" dirty="0"/>
              <a:t>Ingrown Nails</a:t>
            </a:r>
          </a:p>
          <a:p>
            <a:endParaRPr lang="en-AU" sz="22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1240FD-9DBD-434D-9372-42B49B6FEA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898" y="1785696"/>
            <a:ext cx="4942242" cy="4343651"/>
          </a:xfrm>
        </p:spPr>
      </p:pic>
    </p:spTree>
    <p:extLst>
      <p:ext uri="{BB962C8B-B14F-4D97-AF65-F5344CB8AC3E}">
        <p14:creationId xmlns:p14="http://schemas.microsoft.com/office/powerpoint/2010/main" val="40865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Ankle Sprains</a:t>
            </a:r>
          </a:p>
          <a:p>
            <a:pPr lvl="2"/>
            <a:r>
              <a:rPr lang="en-AU" sz="2000" dirty="0"/>
              <a:t>High (Syndesmosis)</a:t>
            </a:r>
          </a:p>
          <a:p>
            <a:pPr lvl="2"/>
            <a:r>
              <a:rPr lang="en-AU" sz="2000" dirty="0"/>
              <a:t>Low (Ankle)</a:t>
            </a:r>
          </a:p>
          <a:p>
            <a:pPr lvl="1"/>
            <a:r>
              <a:rPr lang="en-AU" sz="2000" dirty="0"/>
              <a:t>Tendon Injuries</a:t>
            </a:r>
          </a:p>
          <a:p>
            <a:pPr lvl="2"/>
            <a:r>
              <a:rPr lang="en-AU" sz="2000" dirty="0"/>
              <a:t>Achilles</a:t>
            </a:r>
          </a:p>
          <a:p>
            <a:pPr lvl="2"/>
            <a:r>
              <a:rPr lang="en-AU" sz="2000" dirty="0"/>
              <a:t>Inside/Outside Ankle</a:t>
            </a:r>
          </a:p>
          <a:p>
            <a:pPr lvl="1"/>
            <a:r>
              <a:rPr lang="en-AU" sz="2000" dirty="0"/>
              <a:t>Shin Splints</a:t>
            </a:r>
          </a:p>
          <a:p>
            <a:pPr lvl="1"/>
            <a:r>
              <a:rPr lang="en-AU" sz="2000" dirty="0"/>
              <a:t>Bone Injuries</a:t>
            </a:r>
          </a:p>
          <a:p>
            <a:pPr lvl="2"/>
            <a:r>
              <a:rPr lang="en-AU" sz="2000" dirty="0"/>
              <a:t>Stress injuries/fractures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A7133A-4C55-413D-823E-4C229C22B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54" y="2160589"/>
            <a:ext cx="5279593" cy="3652304"/>
          </a:xfrm>
        </p:spPr>
      </p:pic>
    </p:spTree>
    <p:extLst>
      <p:ext uri="{BB962C8B-B14F-4D97-AF65-F5344CB8AC3E}">
        <p14:creationId xmlns:p14="http://schemas.microsoft.com/office/powerpoint/2010/main" val="250483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Knee</a:t>
            </a:r>
          </a:p>
          <a:p>
            <a:pPr lvl="2"/>
            <a:r>
              <a:rPr lang="en-AU" sz="2000" dirty="0"/>
              <a:t>Front of knee pain</a:t>
            </a:r>
          </a:p>
          <a:p>
            <a:pPr lvl="2"/>
            <a:r>
              <a:rPr lang="en-AU" sz="2000" dirty="0"/>
              <a:t>Growth plate injuries</a:t>
            </a:r>
          </a:p>
          <a:p>
            <a:pPr lvl="1"/>
            <a:r>
              <a:rPr lang="en-AU" sz="2200" dirty="0"/>
              <a:t>Hip</a:t>
            </a:r>
          </a:p>
          <a:p>
            <a:pPr lvl="2"/>
            <a:r>
              <a:rPr lang="en-AU" sz="2000" dirty="0"/>
              <a:t>Glute pain</a:t>
            </a:r>
          </a:p>
          <a:p>
            <a:pPr lvl="2"/>
            <a:endParaRPr lang="en-AU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A7133A-4C55-413D-823E-4C229C22B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54" y="2160589"/>
            <a:ext cx="5279593" cy="3652304"/>
          </a:xfrm>
        </p:spPr>
      </p:pic>
    </p:spTree>
    <p:extLst>
      <p:ext uri="{BB962C8B-B14F-4D97-AF65-F5344CB8AC3E}">
        <p14:creationId xmlns:p14="http://schemas.microsoft.com/office/powerpoint/2010/main" val="165826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Load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Training Plan Modification</a:t>
            </a:r>
          </a:p>
          <a:p>
            <a:pPr lvl="2"/>
            <a:r>
              <a:rPr lang="en-AU" sz="1800" dirty="0"/>
              <a:t>Periodisation Training</a:t>
            </a:r>
          </a:p>
          <a:p>
            <a:pPr lvl="2"/>
            <a:r>
              <a:rPr lang="en-AU" sz="1800" dirty="0"/>
              <a:t>Recovery periods</a:t>
            </a:r>
          </a:p>
          <a:p>
            <a:pPr lvl="1"/>
            <a:r>
              <a:rPr lang="en-AU" sz="2000" dirty="0"/>
              <a:t>2</a:t>
            </a:r>
            <a:r>
              <a:rPr lang="en-AU" sz="2000" baseline="30000" dirty="0"/>
              <a:t>nd</a:t>
            </a:r>
            <a:r>
              <a:rPr lang="en-AU" sz="2000" dirty="0"/>
              <a:t> Shoe method</a:t>
            </a:r>
          </a:p>
          <a:p>
            <a:pPr lvl="1"/>
            <a:r>
              <a:rPr lang="en-AU" sz="2000" dirty="0"/>
              <a:t>Custom and Pre-fabricated Foot Orthotics</a:t>
            </a:r>
          </a:p>
          <a:p>
            <a:pPr lvl="1"/>
            <a:r>
              <a:rPr lang="en-AU" sz="2000" dirty="0"/>
              <a:t>Recovery Methods</a:t>
            </a:r>
          </a:p>
          <a:p>
            <a:pPr lvl="2"/>
            <a:r>
              <a:rPr lang="en-AU" sz="2000" dirty="0"/>
              <a:t>Pool sessions, ice bath etc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CFDEF7-2E02-4966-871B-9CF25AEA2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4" y="2344790"/>
            <a:ext cx="6180013" cy="2933092"/>
          </a:xfrm>
        </p:spPr>
      </p:pic>
    </p:spTree>
    <p:extLst>
      <p:ext uri="{BB962C8B-B14F-4D97-AF65-F5344CB8AC3E}">
        <p14:creationId xmlns:p14="http://schemas.microsoft.com/office/powerpoint/2010/main" val="247600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 and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926" y="2160589"/>
            <a:ext cx="4275443" cy="3880772"/>
          </a:xfrm>
        </p:spPr>
        <p:txBody>
          <a:bodyPr>
            <a:normAutofit/>
          </a:bodyPr>
          <a:lstStyle/>
          <a:p>
            <a:pPr lvl="1"/>
            <a:r>
              <a:rPr lang="en-AU" sz="2000" dirty="0"/>
              <a:t>Training Plan Guidance</a:t>
            </a:r>
          </a:p>
          <a:p>
            <a:pPr lvl="1"/>
            <a:r>
              <a:rPr lang="en-AU" sz="2000" dirty="0"/>
              <a:t>Return to performance</a:t>
            </a:r>
          </a:p>
          <a:p>
            <a:pPr lvl="1"/>
            <a:endParaRPr lang="en-AU" sz="2000" dirty="0"/>
          </a:p>
          <a:p>
            <a:pPr lvl="1"/>
            <a:r>
              <a:rPr lang="en-AU" sz="2000" b="1" dirty="0"/>
              <a:t>Intrinsic Foot Strengthening</a:t>
            </a:r>
          </a:p>
          <a:p>
            <a:pPr lvl="1"/>
            <a:endParaRPr lang="en-AU" sz="20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BBCA3F-BBD4-4DA8-8D72-E04F32272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462" y="2020766"/>
            <a:ext cx="4943505" cy="3880772"/>
          </a:xfrm>
        </p:spPr>
      </p:pic>
    </p:spTree>
    <p:extLst>
      <p:ext uri="{BB962C8B-B14F-4D97-AF65-F5344CB8AC3E}">
        <p14:creationId xmlns:p14="http://schemas.microsoft.com/office/powerpoint/2010/main" val="412761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E368-B3F0-8A4A-88AF-AE985A34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Foot Strengthening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AA118B-A71B-EC4A-BDD3-9B8DE37FA6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8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68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Football Boot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Materials</a:t>
            </a:r>
          </a:p>
          <a:p>
            <a:pPr lvl="1"/>
            <a:r>
              <a:rPr lang="en-AU" sz="2000" dirty="0"/>
              <a:t>Shank</a:t>
            </a:r>
          </a:p>
          <a:p>
            <a:pPr lvl="1"/>
            <a:r>
              <a:rPr lang="en-AU" sz="2000" dirty="0"/>
              <a:t>Stud Pattern/Stud Type</a:t>
            </a:r>
          </a:p>
          <a:p>
            <a:pPr lvl="1"/>
            <a:r>
              <a:rPr lang="en-AU" sz="2000" dirty="0"/>
              <a:t>Heel Pitch (Low/High)</a:t>
            </a:r>
          </a:p>
          <a:p>
            <a:pPr lvl="1"/>
            <a:r>
              <a:rPr lang="en-AU" sz="2000" dirty="0"/>
              <a:t>In-Built Sock Upper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2D4BBF-30BC-4FBC-B577-2B266C13ED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828" y="1857326"/>
            <a:ext cx="4184035" cy="4184035"/>
          </a:xfrm>
        </p:spPr>
      </p:pic>
    </p:spTree>
    <p:extLst>
      <p:ext uri="{BB962C8B-B14F-4D97-AF65-F5344CB8AC3E}">
        <p14:creationId xmlns:p14="http://schemas.microsoft.com/office/powerpoint/2010/main" val="140610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Football Boot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b="1" dirty="0"/>
              <a:t>Materials</a:t>
            </a:r>
          </a:p>
          <a:p>
            <a:pPr lvl="2"/>
            <a:r>
              <a:rPr lang="en-AU" sz="1800" b="1" dirty="0"/>
              <a:t>Calf Leather</a:t>
            </a:r>
          </a:p>
          <a:p>
            <a:pPr lvl="2"/>
            <a:r>
              <a:rPr lang="en-AU" sz="1800" b="1" dirty="0"/>
              <a:t>Kangaroo Leather</a:t>
            </a:r>
          </a:p>
          <a:p>
            <a:pPr lvl="2"/>
            <a:r>
              <a:rPr lang="en-AU" sz="1800" b="1" dirty="0"/>
              <a:t>Synthetic</a:t>
            </a:r>
          </a:p>
          <a:p>
            <a:pPr lvl="1"/>
            <a:r>
              <a:rPr lang="en-AU" sz="2000" dirty="0"/>
              <a:t>Shank</a:t>
            </a:r>
          </a:p>
          <a:p>
            <a:pPr lvl="1"/>
            <a:r>
              <a:rPr lang="en-AU" sz="2000" dirty="0"/>
              <a:t>Stud Pattern/Stud Type</a:t>
            </a:r>
          </a:p>
          <a:p>
            <a:pPr lvl="1"/>
            <a:r>
              <a:rPr lang="en-AU" sz="2000" dirty="0"/>
              <a:t>Heel Pitch (Low/High)</a:t>
            </a:r>
          </a:p>
          <a:p>
            <a:pPr lvl="1"/>
            <a:r>
              <a:rPr lang="en-AU" sz="2000" dirty="0"/>
              <a:t>In-Built Sock Upper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2D4BBF-30BC-4FBC-B577-2B266C13ED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828" y="1857326"/>
            <a:ext cx="4184035" cy="4184035"/>
          </a:xfrm>
        </p:spPr>
      </p:pic>
    </p:spTree>
    <p:extLst>
      <p:ext uri="{BB962C8B-B14F-4D97-AF65-F5344CB8AC3E}">
        <p14:creationId xmlns:p14="http://schemas.microsoft.com/office/powerpoint/2010/main" val="424343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Football Boot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Materials</a:t>
            </a:r>
          </a:p>
          <a:p>
            <a:pPr lvl="1"/>
            <a:r>
              <a:rPr lang="en-AU" sz="2000" b="1" dirty="0"/>
              <a:t>Shank</a:t>
            </a:r>
          </a:p>
          <a:p>
            <a:pPr lvl="1"/>
            <a:r>
              <a:rPr lang="en-AU" sz="2000" dirty="0"/>
              <a:t>Stud Pattern/Stud Type</a:t>
            </a:r>
          </a:p>
          <a:p>
            <a:pPr lvl="1"/>
            <a:r>
              <a:rPr lang="en-AU" sz="2000" dirty="0"/>
              <a:t>Heel Pitch (Low/High)</a:t>
            </a:r>
          </a:p>
          <a:p>
            <a:pPr lvl="1"/>
            <a:r>
              <a:rPr lang="en-AU" sz="2000" dirty="0"/>
              <a:t>In-Built Sock Upper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2D4BBF-30BC-4FBC-B577-2B266C13ED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828" y="1857326"/>
            <a:ext cx="4184035" cy="4184035"/>
          </a:xfrm>
        </p:spPr>
      </p:pic>
    </p:spTree>
    <p:extLst>
      <p:ext uri="{BB962C8B-B14F-4D97-AF65-F5344CB8AC3E}">
        <p14:creationId xmlns:p14="http://schemas.microsoft.com/office/powerpoint/2010/main" val="276864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E5D1-E64A-264C-8F15-FBADDA6B4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650" y="555371"/>
            <a:ext cx="8675621" cy="21969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Canberra's only Sports Podiatry Clinic </a:t>
            </a:r>
            <a:r>
              <a:rPr lang="en-AU" sz="3200" dirty="0"/>
              <a:t>utilising</a:t>
            </a:r>
            <a:r>
              <a:rPr lang="en-US" sz="3200" dirty="0"/>
              <a:t> the latest technology to assess strength and power, combined with some of the most qualified Sports Podiatrists in the country.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599EC-158F-564A-9365-FE98A5CCC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128" y="137788"/>
            <a:ext cx="2003461" cy="132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62CDC-CE35-4E53-B891-A2884480F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0" y="3137478"/>
            <a:ext cx="3738206" cy="3249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491F0-3BAD-4F79-B290-49696B4B4C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979" y="1777569"/>
            <a:ext cx="6217091" cy="62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Football Boot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Materials</a:t>
            </a:r>
          </a:p>
          <a:p>
            <a:pPr lvl="1"/>
            <a:r>
              <a:rPr lang="en-AU" sz="2000" dirty="0"/>
              <a:t>Shank</a:t>
            </a:r>
          </a:p>
          <a:p>
            <a:pPr lvl="1"/>
            <a:r>
              <a:rPr lang="en-AU" sz="2000" b="1" dirty="0"/>
              <a:t>Stud Pattern/Stud Type</a:t>
            </a:r>
          </a:p>
          <a:p>
            <a:pPr lvl="1"/>
            <a:r>
              <a:rPr lang="en-AU" sz="2000" dirty="0"/>
              <a:t>Heel Pitch (Low/High)</a:t>
            </a:r>
          </a:p>
          <a:p>
            <a:pPr lvl="1"/>
            <a:r>
              <a:rPr lang="en-AU" sz="2000" dirty="0"/>
              <a:t>In-Built Sock Upper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11CADC-14DB-4D07-BD9B-62D88D1F57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547" y="1930400"/>
            <a:ext cx="6655632" cy="3494206"/>
          </a:xfrm>
        </p:spPr>
      </p:pic>
    </p:spTree>
    <p:extLst>
      <p:ext uri="{BB962C8B-B14F-4D97-AF65-F5344CB8AC3E}">
        <p14:creationId xmlns:p14="http://schemas.microsoft.com/office/powerpoint/2010/main" val="386099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Football Boot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Materials</a:t>
            </a:r>
          </a:p>
          <a:p>
            <a:pPr lvl="1"/>
            <a:r>
              <a:rPr lang="en-AU" sz="2000" dirty="0"/>
              <a:t>Shank</a:t>
            </a:r>
          </a:p>
          <a:p>
            <a:pPr lvl="1"/>
            <a:r>
              <a:rPr lang="en-AU" sz="2000" dirty="0"/>
              <a:t>Stud Pattern/Stud Type</a:t>
            </a:r>
          </a:p>
          <a:p>
            <a:pPr lvl="1"/>
            <a:r>
              <a:rPr lang="en-AU" sz="2000" b="1" dirty="0"/>
              <a:t>Heel Pitch (Low/High)</a:t>
            </a:r>
          </a:p>
          <a:p>
            <a:pPr lvl="1"/>
            <a:r>
              <a:rPr lang="en-AU" sz="2000" dirty="0"/>
              <a:t>In-Built Sock Upper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65798E-D9B6-40F8-9D69-4A56E2C17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1" t="16339" r="13719" b="7872"/>
          <a:stretch/>
        </p:blipFill>
        <p:spPr>
          <a:xfrm>
            <a:off x="6476430" y="1402671"/>
            <a:ext cx="3595456" cy="299177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ABDC4D-5EA3-4EBB-9DCD-9B5953FA0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781" y="4571785"/>
            <a:ext cx="4356317" cy="21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3D93-C8F7-DF48-AA3F-496D52AC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Football Boot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19D7-8E65-4269-AE69-051F05E66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dirty="0"/>
              <a:t>Materials</a:t>
            </a:r>
          </a:p>
          <a:p>
            <a:pPr lvl="1"/>
            <a:r>
              <a:rPr lang="en-AU" sz="2000" dirty="0"/>
              <a:t>Shank</a:t>
            </a:r>
          </a:p>
          <a:p>
            <a:pPr lvl="1"/>
            <a:r>
              <a:rPr lang="en-AU" sz="2000" dirty="0"/>
              <a:t>Stud Pattern/Stud Type</a:t>
            </a:r>
          </a:p>
          <a:p>
            <a:pPr lvl="1"/>
            <a:r>
              <a:rPr lang="en-AU" sz="2000" dirty="0"/>
              <a:t>Heel Pitch (Low/High)</a:t>
            </a:r>
          </a:p>
          <a:p>
            <a:pPr lvl="1"/>
            <a:r>
              <a:rPr lang="en-AU" sz="2000" b="1" dirty="0"/>
              <a:t>In-Built Sock Upper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2D4BBF-30BC-4FBC-B577-2B266C13ED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828" y="1857326"/>
            <a:ext cx="4184035" cy="4184035"/>
          </a:xfrm>
        </p:spPr>
      </p:pic>
    </p:spTree>
    <p:extLst>
      <p:ext uri="{BB962C8B-B14F-4D97-AF65-F5344CB8AC3E}">
        <p14:creationId xmlns:p14="http://schemas.microsoft.com/office/powerpoint/2010/main" val="145176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9399-1447-E24A-9DF0-40C57DF8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713" y="1994516"/>
            <a:ext cx="10339854" cy="4477305"/>
          </a:xfrm>
        </p:spPr>
        <p:txBody>
          <a:bodyPr>
            <a:normAutofit/>
          </a:bodyPr>
          <a:lstStyle/>
          <a:p>
            <a:r>
              <a:rPr lang="en-US" sz="9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2763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3160-2E05-F343-A9FC-4D6715C7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6636"/>
            <a:ext cx="4471715" cy="1320800"/>
          </a:xfrm>
        </p:spPr>
        <p:txBody>
          <a:bodyPr>
            <a:normAutofit/>
          </a:bodyPr>
          <a:lstStyle/>
          <a:p>
            <a:r>
              <a:rPr lang="en-US" sz="2600" dirty="0"/>
              <a:t>Proactive Performance / Canberra Foot and Ankle Clinic - </a:t>
            </a:r>
            <a:r>
              <a:rPr lang="en-US" sz="2600" b="1" dirty="0"/>
              <a:t>GARRAN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93BF-4580-E24E-B871-965AE56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9970"/>
            <a:ext cx="3992320" cy="3880773"/>
          </a:xfrm>
        </p:spPr>
        <p:txBody>
          <a:bodyPr/>
          <a:lstStyle/>
          <a:p>
            <a:r>
              <a:rPr lang="en-US" dirty="0"/>
              <a:t>Suite 12, 2 Garran Place, Garran, ACT, 2605</a:t>
            </a:r>
          </a:p>
          <a:p>
            <a:r>
              <a:rPr lang="en-US" dirty="0"/>
              <a:t>02 6147 5738</a:t>
            </a:r>
          </a:p>
          <a:p>
            <a:r>
              <a:rPr lang="en-US" dirty="0"/>
              <a:t>Admin@proactiveperformance.com.au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577950-170B-4A50-AC93-DC114022DBD7}"/>
              </a:ext>
            </a:extLst>
          </p:cNvPr>
          <p:cNvSpPr txBox="1">
            <a:spLocks/>
          </p:cNvSpPr>
          <p:nvPr/>
        </p:nvSpPr>
        <p:spPr>
          <a:xfrm>
            <a:off x="6096000" y="1769970"/>
            <a:ext cx="399232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Inside Ochre Health Casey, 15 </a:t>
            </a:r>
            <a:r>
              <a:rPr lang="en-US" dirty="0" err="1"/>
              <a:t>Whitrod</a:t>
            </a:r>
            <a:r>
              <a:rPr lang="en-US" dirty="0"/>
              <a:t> Ave, Casey, ACT, 2913</a:t>
            </a:r>
          </a:p>
          <a:p>
            <a:r>
              <a:rPr lang="en-US" dirty="0"/>
              <a:t>02 6163 4200</a:t>
            </a:r>
          </a:p>
          <a:p>
            <a:r>
              <a:rPr lang="en-US" dirty="0"/>
              <a:t>Admin@canberrafootandankleclinic.com.au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02B7AA-1C60-4EAC-BC0E-0BB519C9C9FE}"/>
              </a:ext>
            </a:extLst>
          </p:cNvPr>
          <p:cNvSpPr txBox="1">
            <a:spLocks/>
          </p:cNvSpPr>
          <p:nvPr/>
        </p:nvSpPr>
        <p:spPr>
          <a:xfrm>
            <a:off x="5721330" y="316636"/>
            <a:ext cx="447171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Canberra Foot and Ankle Clinic - </a:t>
            </a:r>
            <a:r>
              <a:rPr lang="en-US" sz="2600" b="1" dirty="0"/>
              <a:t>CASEY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7EA2C6-FC19-44DA-A52B-28ABE7F0D03D}"/>
              </a:ext>
            </a:extLst>
          </p:cNvPr>
          <p:cNvSpPr txBox="1">
            <a:spLocks/>
          </p:cNvSpPr>
          <p:nvPr/>
        </p:nvSpPr>
        <p:spPr>
          <a:xfrm>
            <a:off x="677334" y="3629487"/>
            <a:ext cx="447171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Proactive Performance - </a:t>
            </a:r>
            <a:r>
              <a:rPr lang="en-US" sz="2600" b="1" dirty="0"/>
              <a:t>Dickson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8F3D01-3292-4C08-B49E-C56CF805C9E7}"/>
              </a:ext>
            </a:extLst>
          </p:cNvPr>
          <p:cNvSpPr txBox="1">
            <a:spLocks/>
          </p:cNvSpPr>
          <p:nvPr/>
        </p:nvSpPr>
        <p:spPr>
          <a:xfrm>
            <a:off x="677334" y="4679242"/>
            <a:ext cx="399232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Located inside </a:t>
            </a:r>
            <a:r>
              <a:rPr lang="en-US" dirty="0" err="1"/>
              <a:t>Sportscare</a:t>
            </a:r>
            <a:r>
              <a:rPr lang="en-US" dirty="0"/>
              <a:t>, Unit 2, 55 Woolley St, Dickson, ACT, 2602</a:t>
            </a:r>
          </a:p>
          <a:p>
            <a:r>
              <a:rPr lang="en-US" dirty="0"/>
              <a:t>02 6147 5738</a:t>
            </a:r>
          </a:p>
          <a:p>
            <a:r>
              <a:rPr lang="en-US" dirty="0"/>
              <a:t>Admin@proactiveperformance.com.au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6E682-B701-42F0-A99B-0E27C657E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502" y="3854537"/>
            <a:ext cx="2468996" cy="2146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A6207-830F-4693-A4B1-753271AC6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461" y="3069561"/>
            <a:ext cx="4106241" cy="41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F8CE-DF6D-1B47-B51B-20525350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30" y="75544"/>
            <a:ext cx="8596668" cy="1320800"/>
          </a:xfrm>
        </p:spPr>
        <p:txBody>
          <a:bodyPr/>
          <a:lstStyle/>
          <a:p>
            <a:r>
              <a:rPr lang="en-AU" dirty="0"/>
              <a:t>Our Team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429A5-21D6-B048-8B70-7DCCBA1BD2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847" y="824978"/>
            <a:ext cx="3029714" cy="3124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50584A-3914-854A-B08D-60360FD961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22" y="1467462"/>
            <a:ext cx="2933213" cy="3124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880156-2200-CD48-9471-955A1E8D8E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274" y="1467462"/>
            <a:ext cx="2598155" cy="31240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4A6738-CEE8-4914-B4B0-A75A0661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22" y="4793379"/>
            <a:ext cx="3332211" cy="7817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500" dirty="0"/>
              <a:t>Kyle </a:t>
            </a:r>
            <a:r>
              <a:rPr lang="en-AU" sz="2500" dirty="0" err="1"/>
              <a:t>Dedini</a:t>
            </a:r>
            <a:endParaRPr lang="en-AU" sz="2500" dirty="0"/>
          </a:p>
          <a:p>
            <a:pPr marL="0" indent="0" algn="ctr">
              <a:buNone/>
            </a:pPr>
            <a:r>
              <a:rPr lang="en-AU" sz="2500" dirty="0"/>
              <a:t>Founder, Podiatrist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4EAD04-D0D4-4EAC-84AB-AF348199D68B}"/>
              </a:ext>
            </a:extLst>
          </p:cNvPr>
          <p:cNvSpPr txBox="1">
            <a:spLocks/>
          </p:cNvSpPr>
          <p:nvPr/>
        </p:nvSpPr>
        <p:spPr>
          <a:xfrm>
            <a:off x="3861723" y="4129033"/>
            <a:ext cx="3332211" cy="781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AU" sz="2500" dirty="0"/>
              <a:t>Patrick Doan</a:t>
            </a:r>
          </a:p>
          <a:p>
            <a:pPr marL="0" indent="0" algn="ctr">
              <a:buFont typeface="Wingdings 3" charset="2"/>
              <a:buNone/>
            </a:pPr>
            <a:r>
              <a:rPr lang="en-AU" sz="2500" dirty="0"/>
              <a:t>Founder, Podiatrist, High Performance Consultant, Strength and Conditioning Coach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FF1683-ACE2-49B1-AA22-E302E2FFFB33}"/>
              </a:ext>
            </a:extLst>
          </p:cNvPr>
          <p:cNvSpPr txBox="1">
            <a:spLocks/>
          </p:cNvSpPr>
          <p:nvPr/>
        </p:nvSpPr>
        <p:spPr>
          <a:xfrm>
            <a:off x="7572400" y="4778020"/>
            <a:ext cx="3332211" cy="781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AU" sz="2500" dirty="0">
                <a:solidFill>
                  <a:schemeClr val="tx1"/>
                </a:solidFill>
              </a:rPr>
              <a:t>Alex Murray</a:t>
            </a:r>
          </a:p>
          <a:p>
            <a:pPr marL="0" indent="0" algn="ctr">
              <a:buFont typeface="Wingdings 3" charset="2"/>
              <a:buNone/>
            </a:pPr>
            <a:r>
              <a:rPr lang="en-AU" sz="2500" dirty="0">
                <a:solidFill>
                  <a:schemeClr val="tx1"/>
                </a:solidFill>
              </a:rPr>
              <a:t>Senior Podiatrist, Strength and Conditioning Coach</a:t>
            </a:r>
          </a:p>
        </p:txBody>
      </p:sp>
    </p:spTree>
    <p:extLst>
      <p:ext uri="{BB962C8B-B14F-4D97-AF65-F5344CB8AC3E}">
        <p14:creationId xmlns:p14="http://schemas.microsoft.com/office/powerpoint/2010/main" val="131983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F8CE-DF6D-1B47-B51B-20525350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30" y="75544"/>
            <a:ext cx="8596668" cy="1320800"/>
          </a:xfrm>
        </p:spPr>
        <p:txBody>
          <a:bodyPr/>
          <a:lstStyle/>
          <a:p>
            <a:r>
              <a:rPr lang="en-AU" dirty="0"/>
              <a:t>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0F838-E302-6F46-B040-6818E604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212" y="1109602"/>
            <a:ext cx="7145919" cy="3262825"/>
          </a:xfrm>
        </p:spPr>
        <p:txBody>
          <a:bodyPr>
            <a:noAutofit/>
          </a:bodyPr>
          <a:lstStyle/>
          <a:p>
            <a:pPr algn="ctr"/>
            <a:r>
              <a:rPr lang="en-AU" sz="2500" b="1" dirty="0"/>
              <a:t>Kyle </a:t>
            </a:r>
            <a:r>
              <a:rPr lang="en-AU" sz="2500" b="1" dirty="0" err="1"/>
              <a:t>Dedini</a:t>
            </a:r>
            <a:endParaRPr lang="en-AU" sz="2500" b="1" dirty="0"/>
          </a:p>
          <a:p>
            <a:pPr lvl="3"/>
            <a:r>
              <a:rPr lang="en-AU" sz="2000" dirty="0"/>
              <a:t>Bachelor of Podiatry – Charles Sturt University (2012)</a:t>
            </a:r>
          </a:p>
          <a:p>
            <a:pPr lvl="3"/>
            <a:r>
              <a:rPr lang="en-AU" sz="2000" dirty="0"/>
              <a:t>ASCA Level 0 Strength &amp; Conditioning Coach</a:t>
            </a:r>
          </a:p>
          <a:p>
            <a:pPr lvl="3"/>
            <a:r>
              <a:rPr lang="en-AU" sz="2000" dirty="0"/>
              <a:t>Previous State (TAS) Board Member for Sports Medicine Australia (3 years)</a:t>
            </a:r>
          </a:p>
          <a:p>
            <a:pPr lvl="3"/>
            <a:r>
              <a:rPr lang="en-AU" sz="2000" dirty="0"/>
              <a:t>Recipient of $30,000 in academic scholarships</a:t>
            </a:r>
          </a:p>
          <a:p>
            <a:pPr lvl="3"/>
            <a:r>
              <a:rPr lang="en-AU" sz="2000" dirty="0"/>
              <a:t>Previous NPL 1 player (Kingsborough Lions, TAS)</a:t>
            </a:r>
          </a:p>
          <a:p>
            <a:pPr marL="1371600" lvl="3" indent="0">
              <a:buNone/>
            </a:pPr>
            <a:endParaRPr lang="en-AU" sz="2500" dirty="0"/>
          </a:p>
          <a:p>
            <a:pPr lvl="2" fontAlgn="base"/>
            <a:endParaRPr lang="en-AU" sz="2500" dirty="0"/>
          </a:p>
          <a:p>
            <a:pPr marL="0" indent="0">
              <a:buNone/>
            </a:pPr>
            <a:endParaRPr lang="en-AU" sz="2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50584A-3914-854A-B08D-60360FD96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64" y="1148701"/>
            <a:ext cx="3997661" cy="4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F8CE-DF6D-1B47-B51B-20525350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30" y="75544"/>
            <a:ext cx="8596668" cy="1320800"/>
          </a:xfrm>
        </p:spPr>
        <p:txBody>
          <a:bodyPr/>
          <a:lstStyle/>
          <a:p>
            <a:r>
              <a:rPr lang="en-AU" dirty="0"/>
              <a:t>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0F838-E302-6F46-B040-6818E604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579" y="1109602"/>
            <a:ext cx="7172552" cy="3262825"/>
          </a:xfrm>
        </p:spPr>
        <p:txBody>
          <a:bodyPr>
            <a:noAutofit/>
          </a:bodyPr>
          <a:lstStyle/>
          <a:p>
            <a:pPr algn="ctr"/>
            <a:r>
              <a:rPr lang="en-AU" sz="2500" b="1" dirty="0"/>
              <a:t>Patrick Doan</a:t>
            </a:r>
          </a:p>
          <a:p>
            <a:pPr lvl="3" fontAlgn="base"/>
            <a:r>
              <a:rPr lang="en-AU" sz="2000" dirty="0"/>
              <a:t>Bachelor of Podiatry – Charles Sturt University (2014)</a:t>
            </a:r>
          </a:p>
          <a:p>
            <a:pPr lvl="3" fontAlgn="base"/>
            <a:r>
              <a:rPr lang="en-AU" sz="2000" dirty="0"/>
              <a:t>Masters of High-Performance Sport – Australian Catholic University (2018)</a:t>
            </a:r>
          </a:p>
          <a:p>
            <a:pPr lvl="3" fontAlgn="base"/>
            <a:r>
              <a:rPr lang="en-AU" sz="2000" dirty="0"/>
              <a:t>Accredited ESSA Exercise Sports Scientist Level 2 (ASpS2)</a:t>
            </a:r>
          </a:p>
          <a:p>
            <a:pPr lvl="3" fontAlgn="base"/>
            <a:r>
              <a:rPr lang="en-AU" sz="2000" dirty="0"/>
              <a:t>Accredited  ESSA Exercise Scientist (AES) </a:t>
            </a:r>
          </a:p>
          <a:p>
            <a:pPr lvl="3" fontAlgn="base"/>
            <a:r>
              <a:rPr lang="en-AU" sz="2000" dirty="0"/>
              <a:t>ASCA PCAS Professional Strength &amp; Conditioning Coach</a:t>
            </a:r>
          </a:p>
          <a:p>
            <a:pPr lvl="3" fontAlgn="base"/>
            <a:r>
              <a:rPr lang="en-AU" sz="2000" dirty="0"/>
              <a:t>ASCA Level 2 Strength &amp; Conditioning Coach</a:t>
            </a:r>
          </a:p>
          <a:p>
            <a:pPr lvl="2" fontAlgn="base"/>
            <a:endParaRPr lang="en-AU" sz="2500" dirty="0"/>
          </a:p>
          <a:p>
            <a:pPr marL="0" indent="0">
              <a:buNone/>
            </a:pPr>
            <a:endParaRPr lang="en-AU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FE20E-46BD-48B9-8631-483C2B7741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64" y="1229178"/>
            <a:ext cx="3999461" cy="41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F8CE-DF6D-1B47-B51B-20525350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30" y="75544"/>
            <a:ext cx="8596668" cy="1320800"/>
          </a:xfrm>
        </p:spPr>
        <p:txBody>
          <a:bodyPr/>
          <a:lstStyle/>
          <a:p>
            <a:r>
              <a:rPr lang="en-AU" dirty="0"/>
              <a:t>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0F838-E302-6F46-B040-6818E604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658" y="1109602"/>
            <a:ext cx="7865615" cy="3262825"/>
          </a:xfrm>
        </p:spPr>
        <p:txBody>
          <a:bodyPr>
            <a:noAutofit/>
          </a:bodyPr>
          <a:lstStyle/>
          <a:p>
            <a:pPr algn="ctr"/>
            <a:r>
              <a:rPr lang="en-AU" sz="2500" b="1" dirty="0"/>
              <a:t>Alex Murray</a:t>
            </a:r>
          </a:p>
          <a:p>
            <a:pPr lvl="3" fontAlgn="base"/>
            <a:r>
              <a:rPr lang="en-AU" sz="2000" dirty="0"/>
              <a:t>Bachelor of Health Science – La Trobe University (2013)</a:t>
            </a:r>
          </a:p>
          <a:p>
            <a:pPr lvl="3" fontAlgn="base"/>
            <a:r>
              <a:rPr lang="en-AU" sz="2000" dirty="0"/>
              <a:t>Master of Podiatry Practice – La Trobe University (2013)</a:t>
            </a:r>
          </a:p>
          <a:p>
            <a:pPr lvl="3" fontAlgn="base"/>
            <a:r>
              <a:rPr lang="en-AU" sz="2000" dirty="0"/>
              <a:t>Post-Graduate Diploma in Sports and Exercise Medicine (awarded with Distinction) </a:t>
            </a:r>
          </a:p>
          <a:p>
            <a:pPr lvl="4" fontAlgn="base"/>
            <a:r>
              <a:rPr lang="en-AU" sz="2000" dirty="0"/>
              <a:t>[Study focus: Special Populations (Paediatrics), Women in Sport, Lower Limb Musculoskeletal Medicine, Exercise Prescription] University of Otago (2017)</a:t>
            </a:r>
          </a:p>
          <a:p>
            <a:pPr lvl="3" fontAlgn="base"/>
            <a:r>
              <a:rPr lang="en-AU" sz="2000" dirty="0"/>
              <a:t>ASCA Level 1 Strength &amp; Conditioning Coach </a:t>
            </a:r>
          </a:p>
          <a:p>
            <a:pPr lvl="3" fontAlgn="base"/>
            <a:r>
              <a:rPr lang="en-AU" sz="2000" dirty="0"/>
              <a:t>Lecturer – Sports Podiatry and Musculoskeletal Medicine – Podiatry Systems</a:t>
            </a:r>
          </a:p>
          <a:p>
            <a:pPr lvl="2" fontAlgn="base"/>
            <a:endParaRPr lang="en-AU" sz="2500" dirty="0"/>
          </a:p>
          <a:p>
            <a:pPr marL="0" indent="0">
              <a:buNone/>
            </a:pPr>
            <a:endParaRPr lang="en-AU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2DE4F-B2CA-4AC0-8106-C769B7112F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95" y="1273575"/>
            <a:ext cx="3536894" cy="42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3551-3FAE-9A4F-8C43-11D0BDD7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50" y="121340"/>
            <a:ext cx="8596668" cy="668055"/>
          </a:xfrm>
        </p:spPr>
        <p:txBody>
          <a:bodyPr/>
          <a:lstStyle/>
          <a:p>
            <a:r>
              <a:rPr lang="en-AU" dirty="0"/>
              <a:t>Our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BB618D-336E-C949-B0EB-374AB474A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58" y="4856089"/>
            <a:ext cx="5323642" cy="192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3C6FF-49B8-0E4B-A4B7-EE3B25CCDC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870" y="455367"/>
            <a:ext cx="5821496" cy="424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5D643-145E-7640-A706-B2955831D4F2}"/>
              </a:ext>
            </a:extLst>
          </p:cNvPr>
          <p:cNvSpPr txBox="1"/>
          <p:nvPr/>
        </p:nvSpPr>
        <p:spPr>
          <a:xfrm>
            <a:off x="426129" y="1206915"/>
            <a:ext cx="5669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u="sng" dirty="0">
                <a:latin typeface="+mj-lt"/>
              </a:rPr>
              <a:t>VALD Performance Force Decks</a:t>
            </a:r>
          </a:p>
          <a:p>
            <a:endParaRPr lang="en-AU" sz="2500" u="sng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+mj-lt"/>
              </a:rPr>
              <a:t>Analyse</a:t>
            </a:r>
            <a:r>
              <a:rPr lang="en-US" sz="2200" b="0" i="0" dirty="0">
                <a:effectLst/>
                <a:latin typeface="+mj-lt"/>
              </a:rPr>
              <a:t> balance, strength and movement strategies in a range of</a:t>
            </a:r>
            <a:br>
              <a:rPr lang="en-US" sz="2200" dirty="0">
                <a:latin typeface="+mj-lt"/>
              </a:rPr>
            </a:br>
            <a:r>
              <a:rPr lang="en-US" sz="2200" b="0" i="0" dirty="0">
                <a:effectLst/>
                <a:latin typeface="+mj-lt"/>
              </a:rPr>
              <a:t>exercises and jumps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Provide information to provide most accurate injury analysis and return to play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Used EPL and UEFA clubs</a:t>
            </a:r>
            <a:endParaRPr lang="en-A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789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3551-3FAE-9A4F-8C43-11D0BDD7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50" y="121340"/>
            <a:ext cx="8596668" cy="668055"/>
          </a:xfrm>
        </p:spPr>
        <p:txBody>
          <a:bodyPr/>
          <a:lstStyle/>
          <a:p>
            <a:r>
              <a:rPr lang="en-AU" dirty="0"/>
              <a:t>Our Equipment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5D643-145E-7640-A706-B2955831D4F2}"/>
              </a:ext>
            </a:extLst>
          </p:cNvPr>
          <p:cNvSpPr txBox="1"/>
          <p:nvPr/>
        </p:nvSpPr>
        <p:spPr>
          <a:xfrm>
            <a:off x="426129" y="858193"/>
            <a:ext cx="97654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u="sng" dirty="0">
                <a:latin typeface="+mj-lt"/>
              </a:rPr>
              <a:t>Full Gym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latin typeface="+mj-lt"/>
              </a:rPr>
              <a:t>Iron Edge Olympic Squat 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latin typeface="+mj-lt"/>
              </a:rPr>
              <a:t>Sled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latin typeface="+mj-lt"/>
              </a:rPr>
              <a:t>Bouldering Wall</a:t>
            </a:r>
          </a:p>
          <a:p>
            <a:endParaRPr lang="en-AU" sz="2500" u="sng" dirty="0">
              <a:latin typeface="+mj-lt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3AAD3A9-D6DD-4E68-A868-931D3AE1C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917" y="1349405"/>
            <a:ext cx="6750954" cy="5060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9CF67FD-7240-4C17-AAEF-AB6043E35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17" y="2874128"/>
            <a:ext cx="2797949" cy="3771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373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3551-3FAE-9A4F-8C43-11D0BDD7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50" y="121340"/>
            <a:ext cx="8596668" cy="668055"/>
          </a:xfrm>
        </p:spPr>
        <p:txBody>
          <a:bodyPr/>
          <a:lstStyle/>
          <a:p>
            <a:r>
              <a:rPr lang="en-AU" dirty="0"/>
              <a:t>Our Equipment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5D643-145E-7640-A706-B2955831D4F2}"/>
              </a:ext>
            </a:extLst>
          </p:cNvPr>
          <p:cNvSpPr txBox="1"/>
          <p:nvPr/>
        </p:nvSpPr>
        <p:spPr>
          <a:xfrm>
            <a:off x="426129" y="858193"/>
            <a:ext cx="9765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00" u="sng" dirty="0" err="1">
                <a:latin typeface="+mj-lt"/>
              </a:rPr>
              <a:t>Zebris</a:t>
            </a:r>
            <a:r>
              <a:rPr lang="en-AU" sz="2500" u="sng" dirty="0">
                <a:latin typeface="+mj-lt"/>
              </a:rPr>
              <a:t> Dynamic Pressure Treadmill (Coming end of 2021) </a:t>
            </a:r>
            <a:endParaRPr lang="en-AU" sz="2200" dirty="0">
              <a:latin typeface="+mj-lt"/>
            </a:endParaRPr>
          </a:p>
          <a:p>
            <a:endParaRPr lang="en-AU" sz="2500" u="sng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B727B-F718-4AF5-A0F3-3D12288B94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54" y="1919866"/>
            <a:ext cx="6808401" cy="4079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E1FB3-FE14-44C3-A658-923D023AE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031" y="1606858"/>
            <a:ext cx="4865016" cy="47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487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730</Words>
  <Application>Microsoft Macintosh PowerPoint</Application>
  <PresentationFormat>Widescreen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</vt:lpstr>
      <vt:lpstr>Wingdings 3</vt:lpstr>
      <vt:lpstr>Facet</vt:lpstr>
      <vt:lpstr>Sports Podiatry </vt:lpstr>
      <vt:lpstr>PowerPoint Presentation</vt:lpstr>
      <vt:lpstr>Our Team</vt:lpstr>
      <vt:lpstr>Our Team</vt:lpstr>
      <vt:lpstr>Our Team</vt:lpstr>
      <vt:lpstr>Our Team</vt:lpstr>
      <vt:lpstr>Our Equipment</vt:lpstr>
      <vt:lpstr>Our Equipment</vt:lpstr>
      <vt:lpstr>Our Equipment</vt:lpstr>
      <vt:lpstr>Our Equipment</vt:lpstr>
      <vt:lpstr>What can do Podiatrists do for Footballers?</vt:lpstr>
      <vt:lpstr>Common Injuries</vt:lpstr>
      <vt:lpstr>Common Injuries</vt:lpstr>
      <vt:lpstr>Load Management</vt:lpstr>
      <vt:lpstr>Strength and Conditioning</vt:lpstr>
      <vt:lpstr>Intrinsic Foot Strengthening</vt:lpstr>
      <vt:lpstr>Football Boot Considerations</vt:lpstr>
      <vt:lpstr>Football Boot Considerations</vt:lpstr>
      <vt:lpstr>Football Boot Considerations</vt:lpstr>
      <vt:lpstr>Football Boot Considerations</vt:lpstr>
      <vt:lpstr>Football Boot Considerations</vt:lpstr>
      <vt:lpstr>Football Boot Considerations</vt:lpstr>
      <vt:lpstr>QUESTIONS?</vt:lpstr>
      <vt:lpstr>Proactive Performance / Canberra Foot and Ankle Clinic - GARRAN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Podiatry </dc:title>
  <dc:creator>Admin - Proactive Performance</dc:creator>
  <cp:lastModifiedBy>Kyle - Canberra Foot And Ankle Clinic</cp:lastModifiedBy>
  <cp:revision>86</cp:revision>
  <dcterms:created xsi:type="dcterms:W3CDTF">2021-03-06T00:29:30Z</dcterms:created>
  <dcterms:modified xsi:type="dcterms:W3CDTF">2021-04-01T05:51:59Z</dcterms:modified>
</cp:coreProperties>
</file>